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8"/>
  </p:notesMasterIdLst>
  <p:sldIdLst>
    <p:sldId id="256" r:id="rId5"/>
    <p:sldId id="257" r:id="rId6"/>
    <p:sldId id="258" r:id="rId7"/>
    <p:sldId id="259" r:id="rId8"/>
    <p:sldId id="447" r:id="rId9"/>
    <p:sldId id="449" r:id="rId10"/>
    <p:sldId id="450" r:id="rId11"/>
    <p:sldId id="453" r:id="rId12"/>
    <p:sldId id="456" r:id="rId13"/>
    <p:sldId id="455" r:id="rId14"/>
    <p:sldId id="457" r:id="rId15"/>
    <p:sldId id="458" r:id="rId16"/>
    <p:sldId id="459" r:id="rId17"/>
    <p:sldId id="454" r:id="rId18"/>
    <p:sldId id="460" r:id="rId19"/>
    <p:sldId id="461" r:id="rId20"/>
    <p:sldId id="463" r:id="rId21"/>
    <p:sldId id="451" r:id="rId22"/>
    <p:sldId id="467" r:id="rId23"/>
    <p:sldId id="462" r:id="rId24"/>
    <p:sldId id="468" r:id="rId25"/>
    <p:sldId id="469" r:id="rId26"/>
    <p:sldId id="464" r:id="rId27"/>
    <p:sldId id="471" r:id="rId28"/>
    <p:sldId id="472" r:id="rId29"/>
    <p:sldId id="473" r:id="rId30"/>
    <p:sldId id="470" r:id="rId31"/>
    <p:sldId id="465" r:id="rId32"/>
    <p:sldId id="474" r:id="rId33"/>
    <p:sldId id="466" r:id="rId34"/>
    <p:sldId id="480" r:id="rId35"/>
    <p:sldId id="481" r:id="rId36"/>
    <p:sldId id="374" r:id="rId37"/>
    <p:sldId id="482" r:id="rId38"/>
    <p:sldId id="477" r:id="rId39"/>
    <p:sldId id="483" r:id="rId40"/>
    <p:sldId id="484" r:id="rId41"/>
    <p:sldId id="476" r:id="rId42"/>
    <p:sldId id="485" r:id="rId43"/>
    <p:sldId id="262" r:id="rId44"/>
    <p:sldId id="452" r:id="rId45"/>
    <p:sldId id="263" r:id="rId46"/>
    <p:sldId id="261" r:id="rId4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in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332" autoAdjust="0"/>
  </p:normalViewPr>
  <p:slideViewPr>
    <p:cSldViewPr snapToGrid="0">
      <p:cViewPr varScale="1">
        <p:scale>
          <a:sx n="44" d="100"/>
          <a:sy n="44" d="100"/>
        </p:scale>
        <p:origin x="13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26039616141734"/>
          <c:y val="0"/>
          <c:w val="0.64947920767716538"/>
          <c:h val="0.97421875158595284"/>
        </c:manualLayout>
      </c:layout>
      <c:doughnutChart>
        <c:varyColors val="1"/>
        <c:ser>
          <c:idx val="0"/>
          <c:order val="0"/>
          <c:tx>
            <c:strRef>
              <c:f>Sheet1!$B$1</c:f>
              <c:strCache>
                <c:ptCount val="1"/>
                <c:pt idx="0">
                  <c:v>Sales</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2648-46FC-B2FF-515F10B3CC5B}"/>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2648-46FC-B2FF-515F10B3CC5B}"/>
              </c:ext>
            </c:extLst>
          </c:dPt>
          <c:cat>
            <c:strRef>
              <c:f>Sheet1!$A$2:$A$3</c:f>
              <c:strCache>
                <c:ptCount val="2"/>
                <c:pt idx="0">
                  <c:v>1st Qtr</c:v>
                </c:pt>
                <c:pt idx="1">
                  <c:v>2nd Qtr</c:v>
                </c:pt>
              </c:strCache>
            </c:strRef>
          </c:cat>
          <c:val>
            <c:numRef>
              <c:f>Sheet1!$B$2:$B$3</c:f>
              <c:numCache>
                <c:formatCode>General</c:formatCode>
                <c:ptCount val="2"/>
                <c:pt idx="0">
                  <c:v>82</c:v>
                </c:pt>
                <c:pt idx="1">
                  <c:v>18</c:v>
                </c:pt>
              </c:numCache>
            </c:numRef>
          </c:val>
          <c:extLst>
            <c:ext xmlns:c16="http://schemas.microsoft.com/office/drawing/2014/chart" uri="{C3380CC4-5D6E-409C-BE32-E72D297353CC}">
              <c16:uniqueId val="{00000004-2648-46FC-B2FF-515F10B3CC5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number of characters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under 6</c:v>
                </c:pt>
                <c:pt idx="1">
                  <c:v>7-8</c:v>
                </c:pt>
                <c:pt idx="2">
                  <c:v>9-11</c:v>
                </c:pt>
                <c:pt idx="3">
                  <c:v>over 12</c:v>
                </c:pt>
              </c:strCache>
            </c:strRef>
          </c:cat>
          <c:val>
            <c:numRef>
              <c:f>Sheet1!$B$2:$B$5</c:f>
              <c:numCache>
                <c:formatCode>0%</c:formatCode>
                <c:ptCount val="4"/>
                <c:pt idx="0">
                  <c:v>0.02</c:v>
                </c:pt>
                <c:pt idx="1">
                  <c:v>0.36</c:v>
                </c:pt>
                <c:pt idx="2">
                  <c:v>0.46</c:v>
                </c:pt>
                <c:pt idx="3">
                  <c:v>0.16</c:v>
                </c:pt>
              </c:numCache>
            </c:numRef>
          </c:val>
          <c:extLst>
            <c:ext xmlns:c16="http://schemas.microsoft.com/office/drawing/2014/chart" uri="{C3380CC4-5D6E-409C-BE32-E72D297353CC}">
              <c16:uniqueId val="{00000000-07B2-409B-9AC1-95AF2D6C00F0}"/>
            </c:ext>
          </c:extLst>
        </c:ser>
        <c:dLbls>
          <c:dLblPos val="outEnd"/>
          <c:showLegendKey val="0"/>
          <c:showVal val="1"/>
          <c:showCatName val="0"/>
          <c:showSerName val="0"/>
          <c:showPercent val="0"/>
          <c:showBubbleSize val="0"/>
        </c:dLbls>
        <c:gapWidth val="219"/>
        <c:overlap val="-27"/>
        <c:axId val="1529866192"/>
        <c:axId val="1529865360"/>
      </c:barChart>
      <c:catAx>
        <c:axId val="152986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29865360"/>
        <c:crosses val="autoZero"/>
        <c:auto val="1"/>
        <c:lblAlgn val="ctr"/>
        <c:lblOffset val="100"/>
        <c:noMultiLvlLbl val="0"/>
      </c:catAx>
      <c:valAx>
        <c:axId val="15298653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98661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strongly disagree</c:v>
                </c:pt>
                <c:pt idx="1">
                  <c:v>disagree</c:v>
                </c:pt>
                <c:pt idx="2">
                  <c:v>neither agree nor disagree</c:v>
                </c:pt>
                <c:pt idx="3">
                  <c:v>agree</c:v>
                </c:pt>
                <c:pt idx="4">
                  <c:v>strongly agree</c:v>
                </c:pt>
              </c:strCache>
            </c:strRef>
          </c:cat>
          <c:val>
            <c:numRef>
              <c:f>Sheet1!$B$2:$B$6</c:f>
              <c:numCache>
                <c:formatCode>0%</c:formatCode>
                <c:ptCount val="5"/>
                <c:pt idx="0">
                  <c:v>0.14000000000000001</c:v>
                </c:pt>
                <c:pt idx="1">
                  <c:v>0.14000000000000001</c:v>
                </c:pt>
                <c:pt idx="2">
                  <c:v>0.28999999999999998</c:v>
                </c:pt>
                <c:pt idx="3">
                  <c:v>0.25</c:v>
                </c:pt>
                <c:pt idx="4">
                  <c:v>0.19</c:v>
                </c:pt>
              </c:numCache>
            </c:numRef>
          </c:val>
          <c:extLst>
            <c:ext xmlns:c16="http://schemas.microsoft.com/office/drawing/2014/chart" uri="{C3380CC4-5D6E-409C-BE32-E72D297353CC}">
              <c16:uniqueId val="{00000000-68EA-49B9-8052-21C7FB46C06D}"/>
            </c:ext>
          </c:extLst>
        </c:ser>
        <c:dLbls>
          <c:dLblPos val="outEnd"/>
          <c:showLegendKey val="0"/>
          <c:showVal val="1"/>
          <c:showCatName val="0"/>
          <c:showSerName val="0"/>
          <c:showPercent val="0"/>
          <c:showBubbleSize val="0"/>
        </c:dLbls>
        <c:gapWidth val="219"/>
        <c:overlap val="-27"/>
        <c:axId val="284437488"/>
        <c:axId val="284438272"/>
      </c:barChart>
      <c:catAx>
        <c:axId val="284437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84438272"/>
        <c:crosses val="autoZero"/>
        <c:auto val="1"/>
        <c:lblAlgn val="ctr"/>
        <c:lblOffset val="100"/>
        <c:noMultiLvlLbl val="0"/>
      </c:catAx>
      <c:valAx>
        <c:axId val="2844382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44374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what is it that we’re protecting?</a:t>
            </a:r>
          </a:p>
          <a:p>
            <a:r>
              <a:rPr lang="en-US" dirty="0"/>
              <a:t>(read some of the data)</a:t>
            </a:r>
          </a:p>
          <a:p>
            <a:r>
              <a:rPr lang="en-US" dirty="0"/>
              <a:t>A threat to you is a threat to our whole economy</a:t>
            </a:r>
          </a:p>
          <a:p>
            <a:r>
              <a:rPr lang="en-US" dirty="0"/>
              <a:t>You get a cold and the country gets the flu</a:t>
            </a:r>
          </a:p>
          <a:p>
            <a:r>
              <a:rPr lang="en-US" dirty="0"/>
              <a:t>Those 1.5M jobs created every year, and the 50% of you starting your businesses at home…isn’t that critical to what America is about?</a:t>
            </a:r>
          </a:p>
          <a:p>
            <a:r>
              <a:rPr lang="en-US" dirty="0"/>
              <a:t>It’s the American dream. Go out on your own, take risks and if you’re successful, reap the rewards, move on up in life.</a:t>
            </a:r>
          </a:p>
          <a:p>
            <a:r>
              <a:rPr lang="en-US" dirty="0"/>
              <a:t>It’s fundamental to capitalism, democracy, to our way of life</a:t>
            </a:r>
          </a:p>
        </p:txBody>
      </p:sp>
    </p:spTree>
    <p:extLst>
      <p:ext uri="{BB962C8B-B14F-4D97-AF65-F5344CB8AC3E}">
        <p14:creationId xmlns:p14="http://schemas.microsoft.com/office/powerpoint/2010/main" val="2474175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These were all some massive data breaches over the last decade. What do all of these breaches have in common?</a:t>
            </a:r>
          </a:p>
          <a:p>
            <a:endParaRPr lang="en-US" dirty="0"/>
          </a:p>
          <a:p>
            <a:r>
              <a:rPr lang="en-US" dirty="0"/>
              <a:t>ANSWER ON NEXT SLIDE</a:t>
            </a:r>
          </a:p>
          <a:p>
            <a:endParaRPr lang="en-US" dirty="0"/>
          </a:p>
        </p:txBody>
      </p:sp>
    </p:spTree>
    <p:extLst>
      <p:ext uri="{BB962C8B-B14F-4D97-AF65-F5344CB8AC3E}">
        <p14:creationId xmlns:p14="http://schemas.microsoft.com/office/powerpoint/2010/main" val="3016317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They all started with a phishing email.  Spear phishing</a:t>
            </a:r>
            <a:r>
              <a:rPr lang="en-US" baseline="0" dirty="0"/>
              <a:t> is aimed at someone with access.</a:t>
            </a:r>
            <a:endParaRPr lang="en-US" dirty="0"/>
          </a:p>
          <a:p>
            <a:endParaRPr lang="en-US" dirty="0"/>
          </a:p>
          <a:p>
            <a:r>
              <a:rPr lang="en-US" dirty="0"/>
              <a:t>Remember, the thief is going to go try doorknobs.</a:t>
            </a:r>
          </a:p>
          <a:p>
            <a:endParaRPr lang="en-US" dirty="0"/>
          </a:p>
          <a:p>
            <a:r>
              <a:rPr lang="en-US" dirty="0"/>
              <a:t>Phishing emails used to be so obvious – misspellings, bad</a:t>
            </a:r>
            <a:r>
              <a:rPr lang="en-US" baseline="0" dirty="0"/>
              <a:t> graphics…now they’re customized.  Find the name of your office manager or controller on your website or LinkedIn, guess their email address, target the people with bank access.</a:t>
            </a:r>
          </a:p>
          <a:p>
            <a:endParaRPr lang="en-US" dirty="0"/>
          </a:p>
          <a:p>
            <a:r>
              <a:rPr lang="en-US" dirty="0"/>
              <a:t>Train your employees to be on alert for phishing emails and unsafe </a:t>
            </a:r>
            <a:r>
              <a:rPr lang="en-US" dirty="0" err="1"/>
              <a:t>url’s</a:t>
            </a:r>
            <a:endParaRPr lang="en-US" dirty="0"/>
          </a:p>
          <a:p>
            <a:pPr defTabSz="966612" eaLnBrk="0" fontAlgn="base" hangingPunct="0">
              <a:spcBef>
                <a:spcPct val="30000"/>
              </a:spcBef>
              <a:spcAft>
                <a:spcPct val="0"/>
              </a:spcAft>
              <a:defRPr/>
            </a:pPr>
            <a:endParaRPr lang="en-US" baseline="0" dirty="0"/>
          </a:p>
        </p:txBody>
      </p:sp>
    </p:spTree>
    <p:extLst>
      <p:ext uri="{BB962C8B-B14F-4D97-AF65-F5344CB8AC3E}">
        <p14:creationId xmlns:p14="http://schemas.microsoft.com/office/powerpoint/2010/main" val="3322375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Does this look real?</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Story – from a customer in the sales cycle to the salesperson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Docusign</a:t>
            </a:r>
            <a:r>
              <a:rPr lang="en-US" dirty="0"/>
              <a:t> serial number</a:t>
            </a:r>
          </a:p>
        </p:txBody>
      </p:sp>
    </p:spTree>
    <p:extLst>
      <p:ext uri="{BB962C8B-B14F-4D97-AF65-F5344CB8AC3E}">
        <p14:creationId xmlns:p14="http://schemas.microsoft.com/office/powerpoint/2010/main" val="2263125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lot of these are hopefully things you already do</a:t>
            </a:r>
          </a:p>
          <a:p>
            <a:r>
              <a:rPr lang="en-US" dirty="0"/>
              <a:t>Have processes, train your people on the processes and hold them accountable</a:t>
            </a:r>
          </a:p>
          <a:p>
            <a:r>
              <a:rPr lang="en-US" dirty="0"/>
              <a:t>What are the rules and policies? How do we do things around here? Is it ok to open attachments in emails from people you don’t know?</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09655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Surveyed 3,000 people across the US, UK and Canada. From age 18 through retirement age</a:t>
            </a:r>
          </a:p>
          <a:p>
            <a:pPr marL="0" lvl="0" indent="0" algn="l" rtl="0">
              <a:spcBef>
                <a:spcPts val="0"/>
              </a:spcBef>
              <a:spcAft>
                <a:spcPts val="0"/>
              </a:spcAft>
              <a:buNone/>
            </a:pPr>
            <a:r>
              <a:rPr lang="en-US" dirty="0"/>
              <a:t>What did we ask about? These 5 behaviors</a:t>
            </a:r>
          </a:p>
          <a:p>
            <a:pPr marL="0" lvl="0" indent="0" algn="l" rtl="0">
              <a:spcBef>
                <a:spcPts val="0"/>
              </a:spcBef>
              <a:spcAft>
                <a:spcPts val="0"/>
              </a:spcAft>
              <a:buNone/>
            </a:pPr>
            <a:r>
              <a:rPr lang="en-US" dirty="0"/>
              <a:t>But we also asked about how you feel about cybersecurity – why?</a:t>
            </a:r>
          </a:p>
        </p:txBody>
      </p:sp>
    </p:spTree>
    <p:extLst>
      <p:ext uri="{BB962C8B-B14F-4D97-AF65-F5344CB8AC3E}">
        <p14:creationId xmlns:p14="http://schemas.microsoft.com/office/powerpoint/2010/main" val="121062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064924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 on password length</a:t>
            </a:r>
          </a:p>
          <a:p>
            <a:r>
              <a:rPr lang="en-US" dirty="0"/>
              <a:t>The longer and more complex the password, the harder it is to crack</a:t>
            </a:r>
          </a:p>
          <a:p>
            <a:endParaRPr lang="en-US" dirty="0"/>
          </a:p>
          <a:p>
            <a:endParaRPr lang="en-US" dirty="0"/>
          </a:p>
          <a:p>
            <a:r>
              <a:rPr lang="en-US" dirty="0"/>
              <a:t>ADD Data on strength of passwords, use of personal information, changing a character at the end</a:t>
            </a:r>
          </a:p>
        </p:txBody>
      </p:sp>
    </p:spTree>
    <p:extLst>
      <p:ext uri="{BB962C8B-B14F-4D97-AF65-F5344CB8AC3E}">
        <p14:creationId xmlns:p14="http://schemas.microsoft.com/office/powerpoint/2010/main" val="843128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under 6</a:t>
            </a:r>
          </a:p>
          <a:p>
            <a:r>
              <a:rPr lang="en-US" dirty="0"/>
              <a:t>36% 7-8</a:t>
            </a:r>
          </a:p>
          <a:p>
            <a:r>
              <a:rPr lang="en-US" dirty="0"/>
              <a:t>46% 9-11</a:t>
            </a:r>
          </a:p>
          <a:p>
            <a:r>
              <a:rPr lang="en-US" dirty="0"/>
              <a:t>16% over 12</a:t>
            </a:r>
          </a:p>
          <a:p>
            <a:endParaRPr lang="en-US" dirty="0"/>
          </a:p>
          <a:p>
            <a:r>
              <a:rPr lang="en-US" dirty="0"/>
              <a:t>Length and complexity are very important – longer, more complex are harder to crack</a:t>
            </a:r>
          </a:p>
          <a:p>
            <a:r>
              <a:rPr lang="en-US" dirty="0"/>
              <a:t>You’re up against a machine – password cracker software tools</a:t>
            </a:r>
          </a:p>
        </p:txBody>
      </p:sp>
    </p:spTree>
    <p:extLst>
      <p:ext uri="{BB962C8B-B14F-4D97-AF65-F5344CB8AC3E}">
        <p14:creationId xmlns:p14="http://schemas.microsoft.com/office/powerpoint/2010/main" val="350374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much better than last year</a:t>
            </a:r>
          </a:p>
          <a:p>
            <a:endParaRPr lang="en-US" dirty="0"/>
          </a:p>
          <a:p>
            <a:r>
              <a:rPr lang="en-US" dirty="0"/>
              <a:t>Why is it so important to use unique passwords?</a:t>
            </a:r>
          </a:p>
          <a:p>
            <a:r>
              <a:rPr lang="en-US" dirty="0"/>
              <a:t>Not just changing a character at the end</a:t>
            </a:r>
          </a:p>
          <a:p>
            <a:endParaRPr lang="en-US" dirty="0"/>
          </a:p>
        </p:txBody>
      </p:sp>
    </p:spTree>
    <p:extLst>
      <p:ext uri="{BB962C8B-B14F-4D97-AF65-F5344CB8AC3E}">
        <p14:creationId xmlns:p14="http://schemas.microsoft.com/office/powerpoint/2010/main" val="5453258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many</a:t>
            </a:r>
            <a:r>
              <a:rPr lang="en-US" baseline="0" dirty="0"/>
              <a:t> of us had a Yahoo acct back in the day?  We all did!  And dial up AOL</a:t>
            </a:r>
          </a:p>
          <a:p>
            <a:r>
              <a:rPr lang="en-US" baseline="0" dirty="0"/>
              <a:t>When Yahoo was breached, did we care?</a:t>
            </a:r>
          </a:p>
          <a:p>
            <a:r>
              <a:rPr lang="en-US" baseline="0" dirty="0"/>
              <a:t>I haven’t used that acct in 10 years!</a:t>
            </a:r>
          </a:p>
          <a:p>
            <a:endParaRPr lang="en-US" baseline="0" dirty="0"/>
          </a:p>
          <a:p>
            <a:r>
              <a:rPr lang="en-US" dirty="0"/>
              <a:t>Criminals use passwords stolen in one breach to break into other accts</a:t>
            </a:r>
          </a:p>
          <a:p>
            <a:endParaRPr lang="en-US" dirty="0"/>
          </a:p>
          <a:p>
            <a:r>
              <a:rPr lang="en-US" dirty="0"/>
              <a:t>So you say, ok, I’m supposed to use a long complex password or a passphrase,</a:t>
            </a:r>
            <a:r>
              <a:rPr lang="en-US" baseline="0" dirty="0"/>
              <a:t> and I can’t reuse them?</a:t>
            </a:r>
          </a:p>
          <a:p>
            <a:r>
              <a:rPr lang="en-US" baseline="0" dirty="0"/>
              <a:t>How do I remember all that? We’ll get to that</a:t>
            </a:r>
            <a:endParaRPr lang="en-US" dirty="0"/>
          </a:p>
          <a:p>
            <a:endParaRPr lang="en-US" dirty="0"/>
          </a:p>
        </p:txBody>
      </p:sp>
    </p:spTree>
    <p:extLst>
      <p:ext uri="{BB962C8B-B14F-4D97-AF65-F5344CB8AC3E}">
        <p14:creationId xmlns:p14="http://schemas.microsoft.com/office/powerpoint/2010/main" val="49613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might think, “I don’t have anything of value”</a:t>
            </a:r>
          </a:p>
          <a:p>
            <a:r>
              <a:rPr lang="en-US" dirty="0"/>
              <a:t>I don’t have deep pockets</a:t>
            </a:r>
          </a:p>
          <a:p>
            <a:r>
              <a:rPr lang="en-US" dirty="0"/>
              <a:t>How do they even know I exist? I’m too small to be a target</a:t>
            </a:r>
          </a:p>
          <a:p>
            <a:r>
              <a:rPr lang="en-US" dirty="0"/>
              <a:t>This is what you’re up against – (read data)</a:t>
            </a:r>
          </a:p>
          <a:p>
            <a:r>
              <a:rPr lang="en-US" dirty="0"/>
              <a:t>“Smaller companies are easier to hack,” “Cyber hackers view small businesses as a soft, easy mark versus big blue chip companies”</a:t>
            </a:r>
          </a:p>
          <a:p>
            <a:r>
              <a:rPr lang="en-US" dirty="0"/>
              <a:t>The flags in the middle are there for a reason – China, Russia, North Korea and Iran present the biggest cyberthreats to our country, our citizens, and our businesses, large and small</a:t>
            </a:r>
          </a:p>
        </p:txBody>
      </p:sp>
    </p:spTree>
    <p:extLst>
      <p:ext uri="{BB962C8B-B14F-4D97-AF65-F5344CB8AC3E}">
        <p14:creationId xmlns:p14="http://schemas.microsoft.com/office/powerpoint/2010/main" val="242775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68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These are great for home use</a:t>
            </a:r>
          </a:p>
          <a:p>
            <a:pPr marL="0" lvl="0" indent="0" algn="l" rtl="0">
              <a:spcBef>
                <a:spcPts val="0"/>
              </a:spcBef>
              <a:spcAft>
                <a:spcPts val="0"/>
              </a:spcAft>
              <a:buNone/>
            </a:pPr>
            <a:r>
              <a:rPr lang="en-US" dirty="0"/>
              <a:t>Share a family acct</a:t>
            </a:r>
          </a:p>
          <a:p>
            <a:pPr marL="0" lvl="0" indent="0" algn="l" rtl="0">
              <a:spcBef>
                <a:spcPts val="0"/>
              </a:spcBef>
              <a:spcAft>
                <a:spcPts val="0"/>
              </a:spcAft>
              <a:buNone/>
            </a:pPr>
            <a:r>
              <a:rPr lang="en-US" dirty="0"/>
              <a:t>Consumer Reports, Tom’s Guide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LastPass had one security incident in 2015 but no encrypted password vault data was compromised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https://www.investopedia.com/best-password-managers-5080381</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Encryption: Simply speaking, this means that your data is translated into codes to make it harder for a bad actor to crack them. Password managers often use military-grade AES-256 encryption, considered to be extraordinarily difficult and time-consuming to crack, and some use several layers of encryption.</a:t>
            </a:r>
          </a:p>
          <a:p>
            <a:pPr marL="0" lvl="0" indent="0" algn="l" rtl="0">
              <a:spcBef>
                <a:spcPts val="0"/>
              </a:spcBef>
              <a:spcAft>
                <a:spcPts val="0"/>
              </a:spcAft>
              <a:buNone/>
            </a:pPr>
            <a:r>
              <a:rPr lang="en-US" dirty="0"/>
              <a:t>    Zero-knowledge architecture: Many password managers are designed so that the system will never actually “know” your master password to access your account. This means your master password (the key to all your other passwords) can never be leaked by the service.</a:t>
            </a:r>
          </a:p>
          <a:p>
            <a:pPr marL="0" lvl="0" indent="0" algn="l" rtl="0">
              <a:spcBef>
                <a:spcPts val="0"/>
              </a:spcBef>
              <a:spcAft>
                <a:spcPts val="0"/>
              </a:spcAft>
              <a:buNone/>
            </a:pPr>
            <a:r>
              <a:rPr lang="en-US" dirty="0"/>
              <a:t>    Biometric login: Just like on an iPhone, many password managers allow users to log in with fingerprints or face scans.</a:t>
            </a:r>
          </a:p>
          <a:p>
            <a:pPr marL="0" lvl="0" indent="0" algn="l" rtl="0">
              <a:spcBef>
                <a:spcPts val="0"/>
              </a:spcBef>
              <a:spcAft>
                <a:spcPts val="0"/>
              </a:spcAft>
              <a:buNone/>
            </a:pPr>
            <a:r>
              <a:rPr lang="en-US" dirty="0"/>
              <a:t>    Multifactor authentication: This requires users to have access to multiple devices in order to log in. For example, if you’re logging in on a laptop, you may need to confirm the login on your cell phone.</a:t>
            </a:r>
          </a:p>
          <a:p>
            <a:pPr marL="0" lvl="0" indent="0" algn="l" rtl="0">
              <a:spcBef>
                <a:spcPts val="0"/>
              </a:spcBef>
              <a:spcAft>
                <a:spcPts val="0"/>
              </a:spcAft>
              <a:buNone/>
            </a:pPr>
            <a:r>
              <a:rPr lang="en-US" dirty="0"/>
              <a:t>    Dark web monitoring: Some password managers continuously scan the dark web (where stolen information is sometimes sold or published) for any breaches of your personal data</a:t>
            </a:r>
          </a:p>
          <a:p>
            <a:endParaRPr lang="en-US" dirty="0"/>
          </a:p>
        </p:txBody>
      </p:sp>
    </p:spTree>
    <p:extLst>
      <p:ext uri="{BB962C8B-B14F-4D97-AF65-F5344CB8AC3E}">
        <p14:creationId xmlns:p14="http://schemas.microsoft.com/office/powerpoint/2010/main" val="2261099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Appoint somebody in your business </a:t>
            </a:r>
            <a:r>
              <a:rPr lang="en-US" baseline="0" dirty="0"/>
              <a:t>ultimately responsible making sure processes are documented in every department, policies acknowledged when people join and then annually every year</a:t>
            </a:r>
          </a:p>
          <a:p>
            <a:endParaRPr lang="en-US" baseline="0" dirty="0"/>
          </a:p>
          <a:p>
            <a:r>
              <a:rPr lang="en-US" dirty="0"/>
              <a:t>Champion drive it through with</a:t>
            </a:r>
            <a:r>
              <a:rPr lang="en-US" baseline="0" dirty="0"/>
              <a:t> department managers; hold the dept managers accountable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I’ve met small business owners that have implemented some really common sense processes to protect themselves. I met a car dealer that doesn’t put funds in his payroll account until the checks have been cut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Think about it, it’s pretty easy to guess when everyone gets paid – weekly, biweekly or 15</a:t>
            </a:r>
            <a:r>
              <a:rPr lang="en-US" baseline="30000" dirty="0"/>
              <a:t>th</a:t>
            </a:r>
            <a:r>
              <a:rPr lang="en-US" baseline="0" dirty="0"/>
              <a:t> and end of the month. So if you got hit a day or two before you process payroll, when bank acct is full, some thief stole hundreds of thousands out of your bank account, or you got hit with ransomware the day before you’re going to process payroll, could you still pay your employees?  Would you be late?  What would happen to your employees if you were late? What would happen to your ability to recruit good talent if you were late on payroll?  That salesperson who is being recruited by a competitor across town, would he or she leave?  </a:t>
            </a:r>
          </a:p>
          <a:p>
            <a:endParaRPr lang="en-US" baseline="0" dirty="0"/>
          </a:p>
          <a:p>
            <a:r>
              <a:rPr lang="en-US" baseline="0" dirty="0"/>
              <a:t>Design your processes with security in mind</a:t>
            </a:r>
          </a:p>
          <a:p>
            <a:endParaRPr lang="en-US" baseline="0" dirty="0"/>
          </a:p>
          <a:p>
            <a:r>
              <a:rPr lang="en-US" baseline="0" dirty="0"/>
              <a:t>Verification – who needs access to what? Who has the ability to do things like change Pay To accounts for your vendors and how does that person or people verify?  If your accts payable clerk gets an email from a vendor that says we’ve changed our bank routing and account number, please have a foolproof process to verify that – call the vendor at the number you know to be theirs and verify.</a:t>
            </a:r>
          </a:p>
          <a:p>
            <a:endParaRPr lang="en-US" baseline="0" dirty="0"/>
          </a:p>
          <a:p>
            <a:endParaRPr lang="en-US" baseline="0" dirty="0"/>
          </a:p>
          <a:p>
            <a:pPr defTabSz="966612" eaLnBrk="0" fontAlgn="base" hangingPunct="0">
              <a:spcBef>
                <a:spcPct val="30000"/>
              </a:spcBef>
              <a:spcAft>
                <a:spcPct val="0"/>
              </a:spcAft>
              <a:defRPr/>
            </a:pPr>
            <a:r>
              <a:rPr lang="en-US" sz="2400" dirty="0"/>
              <a:t>Survey – </a:t>
            </a:r>
          </a:p>
          <a:p>
            <a:pPr defTabSz="966612" eaLnBrk="0" fontAlgn="base" hangingPunct="0">
              <a:spcBef>
                <a:spcPct val="30000"/>
              </a:spcBef>
              <a:spcAft>
                <a:spcPct val="0"/>
              </a:spcAft>
              <a:defRPr/>
            </a:pPr>
            <a:r>
              <a:rPr lang="en-US" sz="2400" dirty="0"/>
              <a:t>do you have a firewall, do you have antivirus protection, but do you have written policies that all employees are trained on and have acknowledge annually (things like thou shalt not store company data, like a customer list, on a flash drive)?</a:t>
            </a:r>
          </a:p>
        </p:txBody>
      </p:sp>
    </p:spTree>
    <p:extLst>
      <p:ext uri="{BB962C8B-B14F-4D97-AF65-F5344CB8AC3E}">
        <p14:creationId xmlns:p14="http://schemas.microsoft.com/office/powerpoint/2010/main" val="3955055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This is why you need really good processes to make sure you are as thorough when someone leaves your dealership as when they join.</a:t>
            </a:r>
          </a:p>
          <a:p>
            <a:r>
              <a:rPr lang="en-US" dirty="0"/>
              <a:t>Background check, check their references</a:t>
            </a:r>
          </a:p>
          <a:p>
            <a:r>
              <a:rPr lang="en-US" dirty="0"/>
              <a:t>What do you do when they leave?</a:t>
            </a:r>
          </a:p>
          <a:p>
            <a:pPr defTabSz="483306"/>
            <a:endParaRPr lang="en-US" baseline="0" dirty="0"/>
          </a:p>
          <a:p>
            <a:pPr defTabSz="483306"/>
            <a:r>
              <a:rPr lang="en-US" baseline="0" dirty="0"/>
              <a:t>Every one of your managers needs to know they are responsible and accountable to terminate access when people leave.  You need revoke access within minutes or hours, not days.  </a:t>
            </a:r>
          </a:p>
          <a:p>
            <a:endParaRPr lang="en-US" baseline="0" dirty="0"/>
          </a:p>
          <a:p>
            <a:r>
              <a:rPr lang="en-US" baseline="0" dirty="0"/>
              <a:t>This is a case from a car dealer. It gets really complicated. In this case the statute says the damages have to be worth more than $5,000, and it cost over 5K just for the owner to get the </a:t>
            </a:r>
            <a:r>
              <a:rPr lang="en-US" dirty="0"/>
              <a:t>forensics evidence.  W</a:t>
            </a:r>
            <a:r>
              <a:rPr lang="en-US" baseline="0" dirty="0"/>
              <a:t>ithout that, the case would have been dismissed.  Just to say someone accessed my system and stole my customers without my approval isn’t enough. So the main reason the case went ahead is because of the computer forensic evidence.</a:t>
            </a:r>
          </a:p>
          <a:p>
            <a:endParaRPr lang="en-US" baseline="0" dirty="0"/>
          </a:p>
          <a:p>
            <a:r>
              <a:rPr lang="en-US" baseline="0" dirty="0"/>
              <a:t>This is just one reason I recommend you have a relationship with a security professional or a managed security services provider with a forensics expert. More about that later.</a:t>
            </a:r>
          </a:p>
        </p:txBody>
      </p:sp>
    </p:spTree>
    <p:extLst>
      <p:ext uri="{BB962C8B-B14F-4D97-AF65-F5344CB8AC3E}">
        <p14:creationId xmlns:p14="http://schemas.microsoft.com/office/powerpoint/2010/main" val="847782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 of you might be IT people in small businesses and I guarantee you there will be information today on technology</a:t>
            </a:r>
          </a:p>
          <a:p>
            <a:r>
              <a:rPr lang="en-US" baseline="0" dirty="0"/>
              <a:t>But if you’re a business owner who is overwhelmed with the technology piece, please know this. You don’t have to know technology, you have to know how to manage it. Think of it like bookkeeping, if you don’t know how to do it, you hire someone because the last thing you need is inaccurate finances and problems with taxes. You don’t go learn how to be a bookkeeper, but you learn enough to know the questions to ask and you use your management skills to assess whether the people or services you’ve hired are doing a good job. So hopefully attending today will help you do that.</a:t>
            </a:r>
          </a:p>
          <a:p>
            <a:r>
              <a:rPr lang="en-US" baseline="0" dirty="0"/>
              <a:t>So things like backups…when you ask your IT person, how do we do that, you should hear a solid answer, not, oh, when I remember, I run a back up to the external hard drive on my desk. You probably want to hear an answer that sounds like, we have a subscription to a cloud back up service that comes with security protections, data is encrypted, recovery time is X in case of a ransomware attack, we get a daily report that the back ups aren’t corrupted, etc.</a:t>
            </a:r>
          </a:p>
          <a:p>
            <a:r>
              <a:rPr lang="en-US" baseline="0" dirty="0"/>
              <a:t>PATCH –have a process to do updates and patches to all your software as soon as the patches </a:t>
            </a:r>
            <a:r>
              <a:rPr lang="en-US" dirty="0"/>
              <a:t>a</a:t>
            </a:r>
            <a:r>
              <a:rPr lang="en-US" baseline="0" dirty="0"/>
              <a:t>re released – go back home and ask your IT guy – have you installed the latest patch for ….What’s your process?  How do you check for available patches and how do you make sure everyone has them installed?</a:t>
            </a:r>
          </a:p>
          <a:p>
            <a:r>
              <a:rPr lang="en-US" baseline="0" dirty="0"/>
              <a:t>What’s your BYOD policy?  If you let employees get company email or leads on personal cell phones, do you have technology on those devices to protect your data?  </a:t>
            </a:r>
            <a:endParaRPr lang="en-US" dirty="0"/>
          </a:p>
        </p:txBody>
      </p:sp>
    </p:spTree>
    <p:extLst>
      <p:ext uri="{BB962C8B-B14F-4D97-AF65-F5344CB8AC3E}">
        <p14:creationId xmlns:p14="http://schemas.microsoft.com/office/powerpoint/2010/main" val="3950866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097637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Once you can establish this, the data says people will use it</a:t>
            </a:r>
          </a:p>
          <a:p>
            <a:pPr marL="0" lvl="0" indent="0" algn="l" rtl="0">
              <a:spcBef>
                <a:spcPts val="0"/>
              </a:spcBef>
              <a:spcAft>
                <a:spcPts val="0"/>
              </a:spcAft>
              <a:buNone/>
            </a:pPr>
            <a:r>
              <a:rPr lang="en-US" dirty="0"/>
              <a:t>But we’ve got to spread the word</a:t>
            </a:r>
          </a:p>
          <a:p>
            <a:pPr marL="0" lvl="0" indent="0" algn="l" rtl="0">
              <a:spcBef>
                <a:spcPts val="0"/>
              </a:spcBef>
              <a:spcAft>
                <a:spcPts val="0"/>
              </a:spcAft>
              <a:buNone/>
            </a:pPr>
            <a:r>
              <a:rPr lang="en-US" dirty="0"/>
              <a:t>The acronym and the name aren’t helping us</a:t>
            </a:r>
          </a:p>
          <a:p>
            <a:pPr marL="0" lvl="0" indent="0" algn="l" rtl="0">
              <a:spcBef>
                <a:spcPts val="0"/>
              </a:spcBef>
              <a:spcAft>
                <a:spcPts val="0"/>
              </a:spcAft>
              <a:buNone/>
            </a:pPr>
            <a:r>
              <a:rPr lang="en-US" dirty="0"/>
              <a:t>It’s so much simpler than the name implies</a:t>
            </a:r>
          </a:p>
          <a:p>
            <a:pPr marL="0" lvl="0" indent="0" algn="l" rtl="0">
              <a:spcBef>
                <a:spcPts val="0"/>
              </a:spcBef>
              <a:spcAft>
                <a:spcPts val="0"/>
              </a:spcAft>
              <a:buNone/>
            </a:pPr>
            <a:r>
              <a:rPr lang="en-US" dirty="0"/>
              <a:t>Yes, it takes a little more time</a:t>
            </a:r>
          </a:p>
          <a:p>
            <a:pPr marL="0" lvl="0" indent="0" algn="l" rtl="0">
              <a:spcBef>
                <a:spcPts val="0"/>
              </a:spcBef>
              <a:spcAft>
                <a:spcPts val="0"/>
              </a:spcAft>
              <a:buNone/>
            </a:pPr>
            <a:r>
              <a:rPr lang="en-US" dirty="0"/>
              <a:t>But it’s really  nice to know that some bad guy on the other side of the planet can’t access your bank acct</a:t>
            </a:r>
          </a:p>
        </p:txBody>
      </p:sp>
    </p:spTree>
    <p:extLst>
      <p:ext uri="{BB962C8B-B14F-4D97-AF65-F5344CB8AC3E}">
        <p14:creationId xmlns:p14="http://schemas.microsoft.com/office/powerpoint/2010/main" val="1675130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1549215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Most people feel neutral</a:t>
            </a:r>
            <a:r>
              <a:rPr lang="en-US" baseline="0" dirty="0"/>
              <a:t> but still 44% agree or strongly agree vs 29% neutral</a:t>
            </a:r>
          </a:p>
          <a:p>
            <a:pPr marL="0" lvl="0" indent="0" algn="l" rtl="0">
              <a:spcBef>
                <a:spcPts val="0"/>
              </a:spcBef>
              <a:spcAft>
                <a:spcPts val="0"/>
              </a:spcAft>
              <a:buNone/>
            </a:pPr>
            <a:r>
              <a:rPr lang="en-US" baseline="0" dirty="0"/>
              <a:t>This isn’t good for us – if you find something intimidating, your response is usually to avoid it</a:t>
            </a:r>
          </a:p>
          <a:p>
            <a:pPr marL="0" lvl="0" indent="0" algn="l" rtl="0">
              <a:spcBef>
                <a:spcPts val="0"/>
              </a:spcBef>
              <a:spcAft>
                <a:spcPts val="0"/>
              </a:spcAft>
              <a:buNone/>
            </a:pPr>
            <a:r>
              <a:rPr lang="en-US" baseline="0" dirty="0"/>
              <a:t>Almost identical to last year</a:t>
            </a:r>
            <a:endParaRPr lang="en-US" dirty="0"/>
          </a:p>
        </p:txBody>
      </p:sp>
    </p:spTree>
    <p:extLst>
      <p:ext uri="{BB962C8B-B14F-4D97-AF65-F5344CB8AC3E}">
        <p14:creationId xmlns:p14="http://schemas.microsoft.com/office/powerpoint/2010/main" val="797628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6415C-DC2A-1848-9D42-6D5F909FAE01}" type="slidenum">
              <a:rPr lang="en-US" smtClean="0"/>
              <a:t>33</a:t>
            </a:fld>
            <a:endParaRPr lang="en-US"/>
          </a:p>
        </p:txBody>
      </p:sp>
    </p:spTree>
    <p:extLst>
      <p:ext uri="{BB962C8B-B14F-4D97-AF65-F5344CB8AC3E}">
        <p14:creationId xmlns:p14="http://schemas.microsoft.com/office/powerpoint/2010/main" val="91572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baseline="0" dirty="0"/>
              <a:t>So what do they want?  Money and things they can turn into money – data, personally identifying data of your and your employees, and intellectual property</a:t>
            </a:r>
          </a:p>
          <a:p>
            <a:pPr defTabSz="966612" eaLnBrk="0" fontAlgn="base" hangingPunct="0">
              <a:spcBef>
                <a:spcPct val="30000"/>
              </a:spcBef>
              <a:spcAft>
                <a:spcPct val="0"/>
              </a:spcAft>
              <a:defRPr/>
            </a:pPr>
            <a:r>
              <a:rPr lang="en-US" baseline="0" dirty="0"/>
              <a:t>How do they turn data into money?</a:t>
            </a:r>
          </a:p>
        </p:txBody>
      </p:sp>
    </p:spTree>
    <p:extLst>
      <p:ext uri="{BB962C8B-B14F-4D97-AF65-F5344CB8AC3E}">
        <p14:creationId xmlns:p14="http://schemas.microsoft.com/office/powerpoint/2010/main" val="559073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worry about cybercrime</a:t>
            </a:r>
          </a:p>
          <a:p>
            <a:r>
              <a:rPr lang="en-US" dirty="0"/>
              <a:t>I feel like I’m a likely target of cybercrime</a:t>
            </a:r>
          </a:p>
          <a:p>
            <a:r>
              <a:rPr lang="en-US" dirty="0"/>
              <a:t>43% of people think they are likely to be the target of cybercrime</a:t>
            </a:r>
          </a:p>
          <a:p>
            <a:r>
              <a:rPr lang="en-US" dirty="0"/>
              <a:t>I don’t think worry is a good motivator for behavior change</a:t>
            </a:r>
          </a:p>
          <a:p>
            <a:r>
              <a:rPr lang="en-US" dirty="0"/>
              <a:t>It’s a good motivator for anxiety</a:t>
            </a:r>
          </a:p>
        </p:txBody>
      </p:sp>
    </p:spTree>
    <p:extLst>
      <p:ext uri="{BB962C8B-B14F-4D97-AF65-F5344CB8AC3E}">
        <p14:creationId xmlns:p14="http://schemas.microsoft.com/office/powerpoint/2010/main" val="37694180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Surveyed 3,000 people across the US, UK and Canada. From age 18 through retirement age</a:t>
            </a:r>
          </a:p>
          <a:p>
            <a:pPr marL="0" lvl="0" indent="0" algn="l" rtl="0">
              <a:spcBef>
                <a:spcPts val="0"/>
              </a:spcBef>
              <a:spcAft>
                <a:spcPts val="0"/>
              </a:spcAft>
              <a:buNone/>
            </a:pPr>
            <a:r>
              <a:rPr lang="en-US" dirty="0"/>
              <a:t>What did we ask about? These 5 behaviors</a:t>
            </a:r>
          </a:p>
          <a:p>
            <a:pPr marL="0" lvl="0" indent="0" algn="l" rtl="0">
              <a:spcBef>
                <a:spcPts val="0"/>
              </a:spcBef>
              <a:spcAft>
                <a:spcPts val="0"/>
              </a:spcAft>
              <a:buNone/>
            </a:pPr>
            <a:r>
              <a:rPr lang="en-US" dirty="0"/>
              <a:t>But we also asked about how you feel about cybersecurity – why?</a:t>
            </a:r>
          </a:p>
        </p:txBody>
      </p:sp>
    </p:spTree>
    <p:extLst>
      <p:ext uri="{BB962C8B-B14F-4D97-AF65-F5344CB8AC3E}">
        <p14:creationId xmlns:p14="http://schemas.microsoft.com/office/powerpoint/2010/main" val="5209570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did you do as a result of training? Public answers</a:t>
            </a:r>
          </a:p>
          <a:p>
            <a:r>
              <a:rPr lang="en-US" dirty="0"/>
              <a:t>Only 8% of people did nothing; included in that number could be people who didn’t need to make any changes, they’re perfect people, but I even know security professionals who aren’t perfect</a:t>
            </a:r>
          </a:p>
          <a:p>
            <a:r>
              <a:rPr lang="en-US" dirty="0"/>
              <a:t>That’s fantastic</a:t>
            </a:r>
          </a:p>
          <a:p>
            <a:r>
              <a:rPr lang="en-US" dirty="0"/>
              <a:t>Doing something, changing your behavior, based on knowledge is very hard. How many conferences or seminars have you been to where you learned a ton and got lots of ideas to implement, then you go back to the day-to-day, and it’s really hard to do. So you deserve a pat on the back for taking action on what you’ve learned in training. And if you haven’t, I hate to tell you, but you’re a laggard. You’re behind the times. Please join the rest of us who’ve implemented some best practices.</a:t>
            </a:r>
          </a:p>
          <a:p>
            <a:endParaRPr lang="en-US" dirty="0"/>
          </a:p>
        </p:txBody>
      </p:sp>
    </p:spTree>
    <p:extLst>
      <p:ext uri="{BB962C8B-B14F-4D97-AF65-F5344CB8AC3E}">
        <p14:creationId xmlns:p14="http://schemas.microsoft.com/office/powerpoint/2010/main" val="985256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A great place for SMBs to start is this 5 step approach from NIST</a:t>
            </a:r>
          </a:p>
          <a:p>
            <a:pPr marL="228600" indent="-228600">
              <a:buAutoNum type="arabicPeriod"/>
            </a:pPr>
            <a:endParaRPr lang="en-US" dirty="0"/>
          </a:p>
          <a:p>
            <a:pPr marL="228600" indent="-228600">
              <a:buAutoNum type="arabicPeriod"/>
            </a:pPr>
            <a:r>
              <a:rPr lang="en-US" dirty="0"/>
              <a:t>What are the most important things you need to protect – it’s people, data, technology, assets – but what data, what technology</a:t>
            </a:r>
          </a:p>
          <a:p>
            <a:pPr marL="228600" indent="-228600">
              <a:buAutoNum type="arabicPeriod"/>
            </a:pPr>
            <a:r>
              <a:rPr lang="en-US" dirty="0"/>
              <a:t>Protect – this is the people, process, technology that we discussed earlier – training, policies, protocols, access controls, all those things – SANS has a wonderful policy template resource page, if that’s still on their website – don’t write policies from scratch when someone else has done the work for you</a:t>
            </a:r>
          </a:p>
          <a:p>
            <a:pPr marL="228600" indent="-228600">
              <a:buAutoNum type="arabicPeriod"/>
            </a:pPr>
            <a:r>
              <a:rPr lang="en-US" dirty="0"/>
              <a:t>How will you know if something has gone wrong? Time is of the essence. Who will monitor your network? What software and systems will you have in place to tell you if something isn’t right.</a:t>
            </a:r>
          </a:p>
          <a:p>
            <a:pPr marL="228600" indent="-228600">
              <a:buAutoNum type="arabicPeriod"/>
            </a:pPr>
            <a:r>
              <a:rPr lang="en-US" dirty="0"/>
              <a:t>It’s not if it’s when, so what will you do? Who is going to stop the bleeding and figure out exactly what happened? You probably want professional advice for this –a security provider. Car dealers in hurricane zones are really good at this. How will you conduct business if all the power and the cell towers are down, and you’ve got first responder vehicles that need a critical repair?  Can you do business on paper temporarily if you get hit with ransomware? Have a written, printed plan and store it somewhere safe. Do you know your state’s breach notification laws? Do you know how to connect with law enforcement? Do you have a crisis communications plan to alert customers?</a:t>
            </a:r>
          </a:p>
          <a:p>
            <a:pPr marL="228600" indent="-228600">
              <a:buAutoNum type="arabicPeriod"/>
            </a:pPr>
            <a:r>
              <a:rPr lang="en-US" dirty="0"/>
              <a:t>How do you regain customer trust? Do you need a PR firm to help you repair your reputation? What are your lessons learned? What did you do well and what would you do differently if it happens again? How will you prevent future incidents?</a:t>
            </a:r>
          </a:p>
          <a:p>
            <a:pPr marL="228600" indent="-228600">
              <a:buAutoNum type="arabicPeriod"/>
            </a:pPr>
            <a:endParaRPr lang="en-US" dirty="0"/>
          </a:p>
          <a:p>
            <a:pPr marL="228600" indent="-228600">
              <a:buAutoNum type="arabicPeriod"/>
            </a:pPr>
            <a:r>
              <a:rPr lang="en-US" dirty="0"/>
              <a:t>THE GOAL IS RESILIENCE</a:t>
            </a:r>
          </a:p>
          <a:p>
            <a:pPr marL="0" indent="0">
              <a:buNone/>
            </a:pPr>
            <a:endParaRPr lang="en-US" dirty="0"/>
          </a:p>
        </p:txBody>
      </p:sp>
    </p:spTree>
    <p:extLst>
      <p:ext uri="{BB962C8B-B14F-4D97-AF65-F5344CB8AC3E}">
        <p14:creationId xmlns:p14="http://schemas.microsoft.com/office/powerpoint/2010/main" val="3996295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You have to make someone responsible – things don’t happen unless you make someone responsible and give them the authority to get it done – CFO, GM, Controller</a:t>
            </a:r>
          </a:p>
        </p:txBody>
      </p:sp>
    </p:spTree>
    <p:extLst>
      <p:ext uri="{BB962C8B-B14F-4D97-AF65-F5344CB8AC3E}">
        <p14:creationId xmlns:p14="http://schemas.microsoft.com/office/powerpoint/2010/main" val="826646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want </a:t>
            </a:r>
            <a:r>
              <a:rPr lang="en-US" dirty="0" err="1"/>
              <a:t>ya’ll</a:t>
            </a:r>
            <a:r>
              <a:rPr lang="en-US" dirty="0"/>
              <a:t> to feel like this!  Education</a:t>
            </a:r>
            <a:r>
              <a:rPr lang="en-US" baseline="0" dirty="0"/>
              <a:t> is empowering. Join the 92% of people who use their training.</a:t>
            </a:r>
          </a:p>
          <a:p>
            <a:r>
              <a:rPr lang="en-US" dirty="0"/>
              <a:t>Instead of the hacker in the hoodie, I’m here to tell you there’s an upside. I’m selling positivity</a:t>
            </a:r>
          </a:p>
        </p:txBody>
      </p:sp>
    </p:spTree>
    <p:extLst>
      <p:ext uri="{BB962C8B-B14F-4D97-AF65-F5344CB8AC3E}">
        <p14:creationId xmlns:p14="http://schemas.microsoft.com/office/powerpoint/2010/main" val="3839526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Live: </a:t>
            </a:r>
          </a:p>
          <a:p>
            <a:pPr marL="342900" lvl="3" indent="-342900">
              <a:buFont typeface="Arial" panose="020B0604020202020204" pitchFamily="34" charset="0"/>
              <a:buChar char="•"/>
            </a:pPr>
            <a:r>
              <a:rPr lang="en-US" dirty="0"/>
              <a:t>    One session per week for 6 weeks, 50-60 min w/30 min Q&amp;A</a:t>
            </a:r>
          </a:p>
          <a:p>
            <a:pPr marL="342900" indent="-342900">
              <a:buFont typeface="Arial" panose="020B0604020202020204" pitchFamily="34" charset="0"/>
              <a:buChar char="•"/>
            </a:pPr>
            <a:r>
              <a:rPr lang="en-US" dirty="0"/>
              <a:t>    Worksheets that guide participants to take practical actions between sessions</a:t>
            </a:r>
          </a:p>
          <a:p>
            <a:pPr marL="342900" indent="-342900">
              <a:buFont typeface="Arial" panose="020B0604020202020204" pitchFamily="34" charset="0"/>
              <a:buChar char="•"/>
            </a:pPr>
            <a:r>
              <a:rPr lang="en-US" dirty="0"/>
              <a:t>Access to peer community of other small business leaders</a:t>
            </a:r>
          </a:p>
          <a:p>
            <a:pPr marL="342900" indent="-342900">
              <a:buFont typeface="Arial" panose="020B0604020202020204" pitchFamily="34" charset="0"/>
              <a:buChar char="•"/>
            </a:pPr>
            <a:r>
              <a:rPr lang="en-US" dirty="0"/>
              <a:t>Access to exclusive offers from NCA partners</a:t>
            </a:r>
          </a:p>
        </p:txBody>
      </p:sp>
    </p:spTree>
    <p:extLst>
      <p:ext uri="{BB962C8B-B14F-4D97-AF65-F5344CB8AC3E}">
        <p14:creationId xmlns:p14="http://schemas.microsoft.com/office/powerpoint/2010/main" val="618244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6239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948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They sell it. It’s a lot easier than robbing a bank in person.</a:t>
            </a:r>
          </a:p>
          <a:p>
            <a:r>
              <a:rPr lang="en-US" dirty="0"/>
              <a:t>These are the going prices on the dark web, the marketplace for stolen data</a:t>
            </a:r>
          </a:p>
          <a:p>
            <a:endParaRPr lang="en-US" dirty="0"/>
          </a:p>
          <a:p>
            <a:r>
              <a:rPr lang="en-US" dirty="0"/>
              <a:t>Remember,</a:t>
            </a:r>
            <a:r>
              <a:rPr lang="en-US" baseline="0" dirty="0"/>
              <a:t> they want money and things they can easily turn into money</a:t>
            </a:r>
            <a:endParaRPr lang="en-US" dirty="0"/>
          </a:p>
          <a:p>
            <a:endParaRPr lang="en-US" dirty="0"/>
          </a:p>
          <a:p>
            <a:r>
              <a:rPr lang="en-US" dirty="0"/>
              <a:t>This is currently a $1.5B market</a:t>
            </a:r>
          </a:p>
          <a:p>
            <a:r>
              <a:rPr lang="en-US" dirty="0"/>
              <a:t>The size of the market has actually dropped – more data for sale, and a few of the big markets on the dark web have been taken down, but we’re still looking at approx. $6 trillion in global damages annually. It’s a huge tax on the global economy</a:t>
            </a:r>
          </a:p>
          <a:p>
            <a:endParaRPr lang="en-US" dirty="0"/>
          </a:p>
          <a:p>
            <a:r>
              <a:rPr lang="en-US" dirty="0"/>
              <a:t>How many consumer records do you have</a:t>
            </a:r>
            <a:r>
              <a:rPr lang="en-US" baseline="0" dirty="0"/>
              <a:t> in your business?  Do the math –I used to work with car dealers; the </a:t>
            </a:r>
            <a:r>
              <a:rPr lang="en-US" baseline="0" dirty="0" err="1"/>
              <a:t>ave</a:t>
            </a:r>
            <a:r>
              <a:rPr lang="en-US" baseline="0" dirty="0"/>
              <a:t> dealer has 50,000 consumer records – you’re worth a lot to a hacker.</a:t>
            </a:r>
            <a:endParaRPr lang="en-US" dirty="0"/>
          </a:p>
        </p:txBody>
      </p:sp>
    </p:spTree>
    <p:extLst>
      <p:ext uri="{BB962C8B-B14F-4D97-AF65-F5344CB8AC3E}">
        <p14:creationId xmlns:p14="http://schemas.microsoft.com/office/powerpoint/2010/main" val="411927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The cybercrime market is also a very efficient market</a:t>
            </a:r>
          </a:p>
          <a:p>
            <a:r>
              <a:rPr lang="en-US" baseline="0" dirty="0"/>
              <a:t>No regulation, no unions, no compliance, no OSHA, highly competitive and a very efficient market</a:t>
            </a:r>
          </a:p>
          <a:p>
            <a:r>
              <a:rPr lang="en-US" baseline="0" dirty="0"/>
              <a:t>It’s gotten really cheap to hire hackers and they hire each other for services they specialize in</a:t>
            </a:r>
          </a:p>
          <a:p>
            <a:r>
              <a:rPr lang="en-US" baseline="0" dirty="0"/>
              <a:t>Another reason to have high customer satisfaction – if a disgruntled customer can hire a hacker for $5/hour?</a:t>
            </a:r>
          </a:p>
          <a:p>
            <a:endParaRPr lang="en-US" baseline="0" dirty="0"/>
          </a:p>
          <a:p>
            <a:r>
              <a:rPr lang="en-US" baseline="0" dirty="0"/>
              <a:t>It’s called organized crime for a reason – these are business organizations run just like your or mine.  They are organized into departments – engineering, software development, finance, marketing.  They outsource when it makes sense, like to call centers.   They partner with other organizations for operational efficiencies. They view this as a job no differently than you and me. It’s their malicious intent that separates them from us.</a:t>
            </a:r>
          </a:p>
        </p:txBody>
      </p:sp>
    </p:spTree>
    <p:extLst>
      <p:ext uri="{BB962C8B-B14F-4D97-AF65-F5344CB8AC3E}">
        <p14:creationId xmlns:p14="http://schemas.microsoft.com/office/powerpoint/2010/main" val="2107464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Image of data for sale</a:t>
            </a:r>
          </a:p>
          <a:p>
            <a:r>
              <a:rPr lang="en-US" dirty="0"/>
              <a:t>You’ll notice on the right they have ratings, probably like your business</a:t>
            </a:r>
          </a:p>
          <a:p>
            <a:r>
              <a:rPr lang="en-US" dirty="0"/>
              <a:t>Most of us would probably kill for all these five star ratings on Yelp</a:t>
            </a:r>
          </a:p>
        </p:txBody>
      </p:sp>
    </p:spTree>
    <p:extLst>
      <p:ext uri="{BB962C8B-B14F-4D97-AF65-F5344CB8AC3E}">
        <p14:creationId xmlns:p14="http://schemas.microsoft.com/office/powerpoint/2010/main" val="156147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Actual language from an ad from</a:t>
            </a:r>
            <a:r>
              <a:rPr lang="en-US" dirty="0"/>
              <a:t> the</a:t>
            </a:r>
            <a:r>
              <a:rPr lang="en-US" baseline="0" dirty="0"/>
              <a:t> dark web (I took some graphic liberties to make a point), bad guys advertising their services to other bad guys.</a:t>
            </a:r>
          </a:p>
          <a:p>
            <a:endParaRPr lang="en-US" baseline="0" dirty="0"/>
          </a:p>
          <a:p>
            <a:r>
              <a:rPr lang="en-US" baseline="0" dirty="0"/>
              <a:t>What ever happened to there is no honor among thieves?  Money back guarantees.</a:t>
            </a:r>
          </a:p>
          <a:p>
            <a:endParaRPr lang="en-US" baseline="0" dirty="0"/>
          </a:p>
          <a:p>
            <a:r>
              <a:rPr lang="en-US" baseline="0" dirty="0"/>
              <a:t>These guys even have LinkedIn profiles.  “I’m an experienced software developer with my applications deployed on millions of laptops around the globe”  Sounds professional, right? Except that their application is malware.</a:t>
            </a:r>
          </a:p>
          <a:p>
            <a:endParaRPr lang="en-US" baseline="0" dirty="0"/>
          </a:p>
          <a:p>
            <a:r>
              <a:rPr lang="en-US" baseline="0" dirty="0"/>
              <a:t>What do thieves do – they walk down the street trying doorknobs.  Go car to car looking for the one that’s unlocked.  Don’t have to be perfect, but you have to do something.  The worst thing you can do is nothing.</a:t>
            </a:r>
          </a:p>
          <a:p>
            <a:endParaRPr lang="en-US" baseline="0" dirty="0"/>
          </a:p>
          <a:p>
            <a:r>
              <a:rPr lang="en-US" baseline="0" dirty="0"/>
              <a:t>You don’t have to outrun the bear, you just have to outrun your buddy.</a:t>
            </a:r>
          </a:p>
          <a:p>
            <a:endParaRPr lang="en-US" dirty="0"/>
          </a:p>
        </p:txBody>
      </p:sp>
    </p:spTree>
    <p:extLst>
      <p:ext uri="{BB962C8B-B14F-4D97-AF65-F5344CB8AC3E}">
        <p14:creationId xmlns:p14="http://schemas.microsoft.com/office/powerpoint/2010/main" val="3351788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People in security – we love this analogy – security is a three-legged stool – people, process, technology</a:t>
            </a:r>
          </a:p>
          <a:p>
            <a:r>
              <a:rPr lang="en-US" dirty="0"/>
              <a:t>If you ask me, it’s really all people because people execute your process and people purchase install configure and monitor technology</a:t>
            </a:r>
          </a:p>
          <a:p>
            <a:r>
              <a:rPr lang="en-US" dirty="0"/>
              <a:t>So it’s all people</a:t>
            </a:r>
          </a:p>
        </p:txBody>
      </p:sp>
    </p:spTree>
    <p:extLst>
      <p:ext uri="{BB962C8B-B14F-4D97-AF65-F5344CB8AC3E}">
        <p14:creationId xmlns:p14="http://schemas.microsoft.com/office/powerpoint/2010/main" val="2308290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sz="2400" dirty="0"/>
              <a:t>But when we think about security, the first thing we think about is technology – firewalls, antivirus, protections to keep the bad guys out.  But as I said, the most important part of security is people</a:t>
            </a:r>
          </a:p>
          <a:p>
            <a:pPr defTabSz="966612" eaLnBrk="0" fontAlgn="base" hangingPunct="0">
              <a:spcBef>
                <a:spcPct val="30000"/>
              </a:spcBef>
              <a:spcAft>
                <a:spcPct val="0"/>
              </a:spcAft>
              <a:defRPr/>
            </a:pPr>
            <a:endParaRPr lang="en-US" sz="2400" dirty="0"/>
          </a:p>
          <a:p>
            <a:pPr defTabSz="966612" eaLnBrk="0" fontAlgn="base" hangingPunct="0">
              <a:spcBef>
                <a:spcPct val="30000"/>
              </a:spcBef>
              <a:spcAft>
                <a:spcPct val="0"/>
              </a:spcAft>
              <a:defRPr/>
            </a:pPr>
            <a:r>
              <a:rPr lang="en-US" sz="2400" dirty="0"/>
              <a:t>People fall into two categories:  well-intentioned people doing things they shouldn’t – maybe they’ve been tricked or just made a mistake, and bad people doing bad things</a:t>
            </a:r>
          </a:p>
          <a:p>
            <a:pPr defTabSz="966612" eaLnBrk="0" fontAlgn="base" hangingPunct="0">
              <a:spcBef>
                <a:spcPct val="30000"/>
              </a:spcBef>
              <a:spcAft>
                <a:spcPct val="0"/>
              </a:spcAft>
              <a:defRPr/>
            </a:pPr>
            <a:endParaRPr lang="en-US" sz="2400" dirty="0"/>
          </a:p>
          <a:p>
            <a:pPr defTabSz="966612" eaLnBrk="0" fontAlgn="base" hangingPunct="0">
              <a:spcBef>
                <a:spcPct val="30000"/>
              </a:spcBef>
              <a:spcAft>
                <a:spcPct val="0"/>
              </a:spcAft>
              <a:defRPr/>
            </a:pPr>
            <a:r>
              <a:rPr lang="en-US" sz="2400" dirty="0"/>
              <a:t>Technology is critical, but it doesn’t solve everything. Most bad things happen due to some human error along the way that opened the door to cybercrime</a:t>
            </a:r>
            <a:endParaRPr lang="en-US" baseline="0" dirty="0"/>
          </a:p>
        </p:txBody>
      </p:sp>
    </p:spTree>
    <p:extLst>
      <p:ext uri="{BB962C8B-B14F-4D97-AF65-F5344CB8AC3E}">
        <p14:creationId xmlns:p14="http://schemas.microsoft.com/office/powerpoint/2010/main" val="175138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3"/>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3"/>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D7B66-888B-C64E-A0A4-7FBE26DEC9B1}"/>
              </a:ext>
            </a:extLst>
          </p:cNvPr>
          <p:cNvSpPr>
            <a:spLocks noGrp="1"/>
          </p:cNvSpPr>
          <p:nvPr>
            <p:ph type="title"/>
          </p:nvPr>
        </p:nvSpPr>
        <p:spPr>
          <a:xfrm>
            <a:off x="2971800" y="1371600"/>
            <a:ext cx="19751040" cy="910292"/>
          </a:xfrm>
        </p:spPr>
        <p:txBody>
          <a:bodyPr lIns="0" anchor="t">
            <a:normAutofit/>
          </a:bodyPr>
          <a:lstStyle>
            <a:lvl1pPr>
              <a:defRPr sz="3600" b="0" i="0">
                <a:solidFill>
                  <a:schemeClr val="tx1">
                    <a:lumMod val="65000"/>
                    <a:lumOff val="35000"/>
                  </a:schemeClr>
                </a:solidFill>
                <a:latin typeface="IBM Plex Sans" panose="020B0503050203000203"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8D25626-904B-8641-B4C5-5153D82D7113}"/>
              </a:ext>
            </a:extLst>
          </p:cNvPr>
          <p:cNvSpPr>
            <a:spLocks noGrp="1"/>
          </p:cNvSpPr>
          <p:nvPr>
            <p:ph sz="half" idx="1"/>
          </p:nvPr>
        </p:nvSpPr>
        <p:spPr>
          <a:xfrm>
            <a:off x="2971800" y="3200401"/>
            <a:ext cx="10058400" cy="9149342"/>
          </a:xfrm>
        </p:spPr>
        <p:txBody>
          <a:bodyPr lIns="0">
            <a:normAutofit/>
          </a:bodyPr>
          <a:lstStyle>
            <a:lvl1pPr marL="12700" indent="0">
              <a:tabLst/>
              <a:defRPr sz="6400" b="1" i="0">
                <a:solidFill>
                  <a:schemeClr val="tx1">
                    <a:lumMod val="85000"/>
                    <a:lumOff val="15000"/>
                  </a:schemeClr>
                </a:solidFill>
                <a:latin typeface="IBM Plex Serif" panose="02060503050406000203" pitchFamily="18" charset="77"/>
              </a:defRPr>
            </a:lvl1pPr>
            <a:lvl2pPr marL="12700" indent="0">
              <a:buNone/>
              <a:tabLst/>
              <a:defRPr sz="6400" b="0" i="0">
                <a:latin typeface="IBM Plex Sans Light" panose="020B0403050203000203" pitchFamily="34" charset="0"/>
              </a:defRPr>
            </a:lvl2pPr>
          </a:lstStyle>
          <a:p>
            <a:pPr lvl="0"/>
            <a:r>
              <a:rPr lang="en-US"/>
              <a:t>Click to edit Master text styles</a:t>
            </a:r>
          </a:p>
          <a:p>
            <a:pPr lvl="1"/>
            <a:r>
              <a:rPr lang="en-US"/>
              <a:t>Second Level</a:t>
            </a:r>
          </a:p>
        </p:txBody>
      </p:sp>
      <p:sp>
        <p:nvSpPr>
          <p:cNvPr id="4" name="Content Placeholder 3">
            <a:extLst>
              <a:ext uri="{FF2B5EF4-FFF2-40B4-BE49-F238E27FC236}">
                <a16:creationId xmlns:a16="http://schemas.microsoft.com/office/drawing/2014/main" id="{55BC0966-B816-814B-9406-05FB1B35958D}"/>
              </a:ext>
            </a:extLst>
          </p:cNvPr>
          <p:cNvSpPr>
            <a:spLocks noGrp="1"/>
          </p:cNvSpPr>
          <p:nvPr>
            <p:ph sz="half" idx="2"/>
          </p:nvPr>
        </p:nvSpPr>
        <p:spPr>
          <a:xfrm>
            <a:off x="14469036" y="3200400"/>
            <a:ext cx="8238564" cy="9144000"/>
          </a:xfrm>
        </p:spPr>
        <p:txBody>
          <a:bodyPr/>
          <a:lstStyle>
            <a:lvl1pPr marL="466726" indent="0">
              <a:tabLst/>
              <a:defRPr sz="3600"/>
            </a:lvl1pPr>
            <a:lvl2pPr marL="466726" indent="-454026">
              <a:spcBef>
                <a:spcPts val="3000"/>
              </a:spcBef>
              <a:tabLst/>
              <a:defRPr sz="3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4CF58D4-E6CF-4B41-B177-3BD43E532999}"/>
              </a:ext>
            </a:extLst>
          </p:cNvPr>
          <p:cNvSpPr>
            <a:spLocks noGrp="1"/>
          </p:cNvSpPr>
          <p:nvPr>
            <p:ph type="ftr" sz="quarter" idx="11"/>
          </p:nvPr>
        </p:nvSpPr>
        <p:spPr>
          <a:xfrm>
            <a:off x="14469036" y="12344401"/>
            <a:ext cx="7315200" cy="730250"/>
          </a:xfrm>
        </p:spPr>
        <p:txBody>
          <a:bodyPr lIns="0" tIns="0" anchor="t"/>
          <a:lstStyle>
            <a:lvl1pPr algn="l">
              <a:defRPr/>
            </a:lvl1pPr>
          </a:lstStyle>
          <a:p>
            <a:endParaRPr lang="en-US"/>
          </a:p>
        </p:txBody>
      </p:sp>
      <p:sp>
        <p:nvSpPr>
          <p:cNvPr id="7" name="Slide Number Placeholder 6">
            <a:extLst>
              <a:ext uri="{FF2B5EF4-FFF2-40B4-BE49-F238E27FC236}">
                <a16:creationId xmlns:a16="http://schemas.microsoft.com/office/drawing/2014/main" id="{369AA7EB-48C2-974F-B95E-EA2EC0B7D851}"/>
              </a:ext>
            </a:extLst>
          </p:cNvPr>
          <p:cNvSpPr>
            <a:spLocks noGrp="1"/>
          </p:cNvSpPr>
          <p:nvPr>
            <p:ph type="sldNum" sz="quarter" idx="12"/>
          </p:nvPr>
        </p:nvSpPr>
        <p:spPr>
          <a:xfrm>
            <a:off x="22079205" y="12344401"/>
            <a:ext cx="333425" cy="328295"/>
          </a:xfrm>
        </p:spPr>
        <p:txBody>
          <a:bodyPr tIns="0" rIns="0" anchor="t"/>
          <a:lstStyle/>
          <a:p>
            <a:fld id="{7E1EBE84-5FD3-2846-AB94-75B2611FB6D1}" type="slidenum">
              <a:rPr lang="en-US" smtClean="0"/>
              <a:t>‹#›</a:t>
            </a:fld>
            <a:endParaRPr lang="en-US"/>
          </a:p>
        </p:txBody>
      </p:sp>
      <p:pic>
        <p:nvPicPr>
          <p:cNvPr id="8" name="Picture 7">
            <a:extLst>
              <a:ext uri="{FF2B5EF4-FFF2-40B4-BE49-F238E27FC236}">
                <a16:creationId xmlns:a16="http://schemas.microsoft.com/office/drawing/2014/main" id="{B4BF5A11-BA99-9A45-9B1D-358E8D37390C}"/>
              </a:ext>
            </a:extLst>
          </p:cNvPr>
          <p:cNvPicPr>
            <a:picLocks noChangeAspect="1"/>
          </p:cNvPicPr>
          <p:nvPr userDrawn="1"/>
        </p:nvPicPr>
        <p:blipFill>
          <a:blip r:embed="rId2" cstate="email">
            <a:alphaModFix amt="35000"/>
            <a:extLst>
              <a:ext uri="{28A0092B-C50C-407E-A947-70E740481C1C}">
                <a14:useLocalDpi xmlns:a14="http://schemas.microsoft.com/office/drawing/2010/main"/>
              </a:ext>
            </a:extLst>
          </a:blip>
          <a:stretch>
            <a:fillRect/>
          </a:stretch>
        </p:blipFill>
        <p:spPr>
          <a:xfrm>
            <a:off x="2971800" y="12344401"/>
            <a:ext cx="6400800" cy="470114"/>
          </a:xfrm>
          <a:prstGeom prst="rect">
            <a:avLst/>
          </a:prstGeom>
        </p:spPr>
      </p:pic>
      <p:sp>
        <p:nvSpPr>
          <p:cNvPr id="9" name="Rectangle 8">
            <a:extLst>
              <a:ext uri="{FF2B5EF4-FFF2-40B4-BE49-F238E27FC236}">
                <a16:creationId xmlns:a16="http://schemas.microsoft.com/office/drawing/2014/main" id="{67DE2A58-864C-AC4F-8E38-843711BA1A47}"/>
              </a:ext>
            </a:extLst>
          </p:cNvPr>
          <p:cNvSpPr/>
          <p:nvPr userDrawn="1"/>
        </p:nvSpPr>
        <p:spPr>
          <a:xfrm>
            <a:off x="0" y="0"/>
            <a:ext cx="365760" cy="13716000"/>
          </a:xfrm>
          <a:prstGeom prst="rect">
            <a:avLst/>
          </a:prstGeom>
          <a:gradFill flip="none" rotWithShape="1">
            <a:gsLst>
              <a:gs pos="13000">
                <a:schemeClr val="tx1"/>
              </a:gs>
              <a:gs pos="50000">
                <a:srgbClr val="0044CC"/>
              </a:gs>
              <a:gs pos="89000">
                <a:schemeClr val="accent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2915370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xfrm>
            <a:off x="1206500" y="1079500"/>
            <a:ext cx="21971000" cy="1433164"/>
          </a:xfrm>
          <a:prstGeom prst="rect">
            <a:avLst/>
          </a:prstGeom>
        </p:spPr>
        <p:txBody>
          <a:bodyPr/>
          <a:lstStyle/>
          <a:p>
            <a:r>
              <a:t>Slide Title</a:t>
            </a:r>
          </a:p>
        </p:txBody>
      </p:sp>
      <p:sp>
        <p:nvSpPr>
          <p:cNvPr id="43"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44" name="Body Level One…"/>
          <p:cNvSpPr txBox="1">
            <a:spLocks noGrp="1"/>
          </p:cNvSpPr>
          <p:nvPr>
            <p:ph type="body" idx="21" hasCustomPrompt="1"/>
          </p:nvPr>
        </p:nvSpPr>
        <p:spPr>
          <a:prstGeom prst="rect">
            <a:avLst/>
          </a:prstGeom>
        </p:spPr>
        <p:txBody>
          <a:bodyPr numCol="1" spcCol="38100"/>
          <a:lstStyle/>
          <a:p>
            <a:r>
              <a:t>Slide bullet text</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06500" y="2372960"/>
            <a:ext cx="9779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Slide Subtitle</a:t>
            </a:r>
          </a:p>
          <a:p>
            <a:pPr lvl="1"/>
            <a:endParaRPr/>
          </a:p>
          <a:p>
            <a:pPr lvl="2"/>
            <a:endParaRPr/>
          </a:p>
          <a:p>
            <a:pPr lvl="3"/>
            <a:endParaRPr/>
          </a:p>
          <a:p>
            <a:pPr lvl="4"/>
            <a:endParaRPr/>
          </a:p>
        </p:txBody>
      </p:sp>
      <p:sp>
        <p:nvSpPr>
          <p:cNvPr id="61" name="Body Level One…"/>
          <p:cNvSpPr txBox="1">
            <a:spLocks noGrp="1"/>
          </p:cNvSpPr>
          <p:nvPr>
            <p:ph type="body" sz="half" idx="21" hasCustomPrompt="1"/>
          </p:nvPr>
        </p:nvSpPr>
        <p:spPr>
          <a:xfrm>
            <a:off x="1206500" y="4248503"/>
            <a:ext cx="9779000" cy="8256631"/>
          </a:xfrm>
          <a:prstGeom prst="rect">
            <a:avLst/>
          </a:prstGeom>
        </p:spPr>
        <p:txBody>
          <a:bodyPr numCol="1" spcCol="38100"/>
          <a:lstStyle/>
          <a:p>
            <a:r>
              <a:t>Slide bullet text</a:t>
            </a:r>
          </a:p>
        </p:txBody>
      </p:sp>
      <p:sp>
        <p:nvSpPr>
          <p:cNvPr id="62" name="Bowl of pappardelle pasta with parsley butter, roasted hazelnuts, and shaved parmesan cheese"/>
          <p:cNvSpPr>
            <a:spLocks noGrp="1"/>
          </p:cNvSpPr>
          <p:nvPr>
            <p:ph type="pic" idx="22"/>
          </p:nvPr>
        </p:nvSpPr>
        <p:spPr>
          <a:xfrm>
            <a:off x="12192000" y="-407266"/>
            <a:ext cx="10916874" cy="14555833"/>
          </a:xfrm>
          <a:prstGeom prst="rect">
            <a:avLst/>
          </a:prstGeom>
        </p:spPr>
        <p:txBody>
          <a:bodyPr lIns="91439" tIns="45719" rIns="91439" bIns="45719" numCol="1" spcCol="38100">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Body Level One…"/>
          <p:cNvSpPr txBox="1">
            <a:spLocks noGrp="1"/>
          </p:cNvSpPr>
          <p:nvPr>
            <p:ph type="body" sz="quarter" idx="1" hasCustomPrompt="1"/>
          </p:nvPr>
        </p:nvSpPr>
        <p:spPr>
          <a:xfrm>
            <a:off x="1206500" y="2372960"/>
            <a:ext cx="21971000" cy="934782"/>
          </a:xfrm>
          <a:prstGeom prst="rect">
            <a:avLst/>
          </a:prstGeom>
        </p:spPr>
        <p:txBody>
          <a:bodyPr lIns="45718" tIns="45718" rIns="45718" bIns="45718" numCol="1" spcCol="38100"/>
          <a:lstStyle>
            <a:lvl1pPr marL="0" indent="0" defTabSz="825500">
              <a:lnSpc>
                <a:spcPct val="100000"/>
              </a:lnSpc>
              <a:spcBef>
                <a:spcPts val="0"/>
              </a:spcBef>
              <a:buSzTx/>
              <a:buNone/>
              <a:defRPr sz="5500" b="1"/>
            </a:lvl1pPr>
            <a:lvl2pPr marL="1308100" indent="-698500" defTabSz="825500">
              <a:lnSpc>
                <a:spcPct val="100000"/>
              </a:lnSpc>
              <a:spcBef>
                <a:spcPts val="0"/>
              </a:spcBef>
              <a:defRPr sz="5500" b="1"/>
            </a:lvl2pPr>
            <a:lvl3pPr marL="1917700" indent="-698500" defTabSz="825500">
              <a:lnSpc>
                <a:spcPct val="100000"/>
              </a:lnSpc>
              <a:spcBef>
                <a:spcPts val="0"/>
              </a:spcBef>
              <a:defRPr sz="5500" b="1"/>
            </a:lvl3pPr>
            <a:lvl4pPr marL="2527300" indent="-698500" defTabSz="825500">
              <a:lnSpc>
                <a:spcPct val="100000"/>
              </a:lnSpc>
              <a:spcBef>
                <a:spcPts val="0"/>
              </a:spcBef>
              <a:defRPr sz="5500" b="1"/>
            </a:lvl4pPr>
            <a:lvl5pPr marL="3136900" indent="-698500" defTabSz="825500">
              <a:lnSpc>
                <a:spcPct val="100000"/>
              </a:lnSpc>
              <a:spcBef>
                <a:spcPts val="0"/>
              </a:spcBef>
              <a:defRPr sz="5500" b="1"/>
            </a:lvl5pPr>
          </a:lstStyle>
          <a:p>
            <a:r>
              <a:t>Agenda Subtitle</a:t>
            </a:r>
          </a:p>
          <a:p>
            <a:pPr lvl="1"/>
            <a:endParaRPr/>
          </a:p>
          <a:p>
            <a:pPr lvl="2"/>
            <a:endParaRPr/>
          </a:p>
          <a:p>
            <a:pPr lvl="3"/>
            <a:endParaRPr/>
          </a:p>
          <a:p>
            <a:pPr lvl="4"/>
            <a:endParaRPr/>
          </a:p>
        </p:txBody>
      </p:sp>
      <p:sp>
        <p:nvSpPr>
          <p:cNvPr id="90" name="Body Level One…"/>
          <p:cNvSpPr txBox="1">
            <a:spLocks noGrp="1"/>
          </p:cNvSpPr>
          <p:nvPr>
            <p:ph type="body" idx="21" hasCustomPrompt="1"/>
          </p:nvPr>
        </p:nvSpPr>
        <p:spPr>
          <a:prstGeom prst="rect">
            <a:avLst/>
          </a:prstGeom>
        </p:spPr>
        <p:txBody>
          <a:bodyPr numCol="1" spcCol="38100"/>
          <a:lstStyle>
            <a:lvl1pPr marL="0" indent="0" defTabSz="825500">
              <a:lnSpc>
                <a:spcPct val="100000"/>
              </a:lnSpc>
              <a:spcBef>
                <a:spcPts val="1800"/>
              </a:spcBef>
              <a:buSzTx/>
              <a:buNone/>
              <a:defRPr sz="5500" spc="-99"/>
            </a:lvl1pPr>
          </a:lstStyle>
          <a:p>
            <a:r>
              <a:t>Agenda Topics</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5"/>
            <a:ext cx="21971000" cy="7241587"/>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3" y="10675453"/>
            <a:ext cx="20200055" cy="636981"/>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2"/>
          </a:xfrm>
          <a:prstGeom prst="rect">
            <a:avLst/>
          </a:prstGeom>
        </p:spPr>
        <p:txBody>
          <a:bodyPr numCol="1" spcCol="38100"/>
          <a:lstStyle>
            <a:lvl1pPr marL="300875" indent="-131851">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latin typeface="+mj-lt"/>
                <a:ea typeface="+mj-ea"/>
                <a:cs typeface="+mj-cs"/>
                <a:sym typeface="Helvetica Neu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ransition spd="med"/>
  <p:txStyles>
    <p:titleStyle>
      <a:lvl1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5.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emf"/><Relationship Id="rId2" Type="http://schemas.openxmlformats.org/officeDocument/2006/relationships/notesSlide" Target="../notesSlides/notesSlide10.xml"/><Relationship Id="rId16" Type="http://schemas.openxmlformats.org/officeDocument/2006/relationships/image" Target="../media/image30.emf"/><Relationship Id="rId1" Type="http://schemas.openxmlformats.org/officeDocument/2006/relationships/slideLayout" Target="../slideLayouts/slideLayout1.xml"/><Relationship Id="rId6" Type="http://schemas.openxmlformats.org/officeDocument/2006/relationships/image" Target="../media/image20.emf"/><Relationship Id="rId11" Type="http://schemas.openxmlformats.org/officeDocument/2006/relationships/image" Target="../media/image25.png"/><Relationship Id="rId5" Type="http://schemas.openxmlformats.org/officeDocument/2006/relationships/image" Target="../media/image7.png"/><Relationship Id="rId15" Type="http://schemas.openxmlformats.org/officeDocument/2006/relationships/image" Target="../media/image29.emf"/><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23.png"/><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5.jpeg"/><Relationship Id="rId7"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emf"/><Relationship Id="rId5" Type="http://schemas.openxmlformats.org/officeDocument/2006/relationships/image" Target="../media/image7.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7.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5.jpe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1.xml"/><Relationship Id="rId16"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5.jpeg"/><Relationship Id="rId7"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9.emf"/><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52.emf"/></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chart" Target="../charts/chart3.xml"/><Relationship Id="rId5" Type="http://schemas.openxmlformats.org/officeDocument/2006/relationships/image" Target="../media/image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7.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7.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jpe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7.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tarry-background_short1.jpg" descr="starry-background_short1.jpg"/>
          <p:cNvPicPr>
            <a:picLocks noChangeAspect="1"/>
          </p:cNvPicPr>
          <p:nvPr/>
        </p:nvPicPr>
        <p:blipFill>
          <a:blip r:embed="rId2"/>
          <a:srcRect l="3763" t="14220" r="3763" b="7577"/>
          <a:stretch>
            <a:fillRect/>
          </a:stretch>
        </p:blipFill>
        <p:spPr>
          <a:xfrm>
            <a:off x="-42533" y="-24458"/>
            <a:ext cx="24469067" cy="13764915"/>
          </a:xfrm>
          <a:prstGeom prst="rect">
            <a:avLst/>
          </a:prstGeom>
          <a:ln w="12700">
            <a:miter lim="400000"/>
          </a:ln>
        </p:spPr>
      </p:pic>
      <p:pic>
        <p:nvPicPr>
          <p:cNvPr id="152" name="CDNLA-show-dc-gaylord-natl-dome-2024-logo.png" descr="CDNLA-show-dc-gaylord-natl-dome-2024-logo.png"/>
          <p:cNvPicPr>
            <a:picLocks noChangeAspect="1"/>
          </p:cNvPicPr>
          <p:nvPr/>
        </p:nvPicPr>
        <p:blipFill>
          <a:blip r:embed="rId3"/>
          <a:stretch>
            <a:fillRect/>
          </a:stretch>
        </p:blipFill>
        <p:spPr>
          <a:xfrm>
            <a:off x="2032379" y="4187749"/>
            <a:ext cx="20319242" cy="3700242"/>
          </a:xfrm>
          <a:prstGeom prst="rect">
            <a:avLst/>
          </a:prstGeom>
          <a:ln w="12700">
            <a:miter lim="400000"/>
          </a:ln>
        </p:spPr>
      </p:pic>
      <p:pic>
        <p:nvPicPr>
          <p:cNvPr id="153" name="red-stripped-bottom.png" descr="red-stripped-bottom.png"/>
          <p:cNvPicPr>
            <a:picLocks noChangeAspect="1"/>
          </p:cNvPicPr>
          <p:nvPr/>
        </p:nvPicPr>
        <p:blipFill>
          <a:blip r:embed="rId4"/>
          <a:srcRect t="54070" b="16191"/>
          <a:stretch>
            <a:fillRect/>
          </a:stretch>
        </p:blipFill>
        <p:spPr>
          <a:xfrm>
            <a:off x="-1" y="12008018"/>
            <a:ext cx="24384001" cy="1777556"/>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2" name="Picture 2" descr="Dark Web Credit Cards">
            <a:extLst>
              <a:ext uri="{FF2B5EF4-FFF2-40B4-BE49-F238E27FC236}">
                <a16:creationId xmlns:a16="http://schemas.microsoft.com/office/drawing/2014/main" id="{7590822B-B7D8-E428-4C96-4FA4FCE644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5362" y="70338"/>
            <a:ext cx="17133276" cy="11509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2442372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3" name="Picture 2">
            <a:extLst>
              <a:ext uri="{FF2B5EF4-FFF2-40B4-BE49-F238E27FC236}">
                <a16:creationId xmlns:a16="http://schemas.microsoft.com/office/drawing/2014/main" id="{77684430-49EA-4516-663D-3C90E5BBDD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779" y="101481"/>
            <a:ext cx="20548210" cy="11558369"/>
          </a:xfrm>
          <a:prstGeom prst="rect">
            <a:avLst/>
          </a:prstGeom>
          <a:noFill/>
          <a:ln>
            <a:noFill/>
          </a:ln>
        </p:spPr>
      </p:pic>
    </p:spTree>
    <p:extLst>
      <p:ext uri="{BB962C8B-B14F-4D97-AF65-F5344CB8AC3E}">
        <p14:creationId xmlns:p14="http://schemas.microsoft.com/office/powerpoint/2010/main" val="267252492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2" name="Picture 1">
            <a:extLst>
              <a:ext uri="{FF2B5EF4-FFF2-40B4-BE49-F238E27FC236}">
                <a16:creationId xmlns:a16="http://schemas.microsoft.com/office/drawing/2014/main" id="{2A7DC660-078B-8F09-9618-4AFE23AC5CF5}"/>
              </a:ext>
            </a:extLst>
          </p:cNvPr>
          <p:cNvPicPr>
            <a:picLocks noChangeAspect="1"/>
          </p:cNvPicPr>
          <p:nvPr/>
        </p:nvPicPr>
        <p:blipFill>
          <a:blip r:embed="rId6"/>
          <a:stretch>
            <a:fillRect/>
          </a:stretch>
        </p:blipFill>
        <p:spPr>
          <a:xfrm>
            <a:off x="12719538" y="14177"/>
            <a:ext cx="11664462" cy="11664462"/>
          </a:xfrm>
          <a:prstGeom prst="rect">
            <a:avLst/>
          </a:prstGeom>
        </p:spPr>
      </p:pic>
      <p:sp>
        <p:nvSpPr>
          <p:cNvPr id="4" name="TextBox 3">
            <a:extLst>
              <a:ext uri="{FF2B5EF4-FFF2-40B4-BE49-F238E27FC236}">
                <a16:creationId xmlns:a16="http://schemas.microsoft.com/office/drawing/2014/main" id="{1A831EDA-BFE0-69BE-B5CE-1D819B509361}"/>
              </a:ext>
            </a:extLst>
          </p:cNvPr>
          <p:cNvSpPr txBox="1"/>
          <p:nvPr/>
        </p:nvSpPr>
        <p:spPr>
          <a:xfrm>
            <a:off x="2550027" y="2352500"/>
            <a:ext cx="3887603" cy="1446550"/>
          </a:xfrm>
          <a:prstGeom prst="rect">
            <a:avLst/>
          </a:prstGeom>
          <a:noFill/>
        </p:spPr>
        <p:txBody>
          <a:bodyPr wrap="none" rtlCol="0">
            <a:spAutoFit/>
          </a:bodyPr>
          <a:lstStyle/>
          <a:p>
            <a:pPr algn="l"/>
            <a:r>
              <a:rPr lang="en-US" sz="8800" b="1" dirty="0">
                <a:solidFill>
                  <a:srgbClr val="B2322E"/>
                </a:solidFill>
              </a:rPr>
              <a:t>People</a:t>
            </a:r>
          </a:p>
        </p:txBody>
      </p:sp>
      <p:sp>
        <p:nvSpPr>
          <p:cNvPr id="5" name="TextBox 4">
            <a:extLst>
              <a:ext uri="{FF2B5EF4-FFF2-40B4-BE49-F238E27FC236}">
                <a16:creationId xmlns:a16="http://schemas.microsoft.com/office/drawing/2014/main" id="{C77A6015-E7A4-13C4-0E49-B5B6D7202EE9}"/>
              </a:ext>
            </a:extLst>
          </p:cNvPr>
          <p:cNvSpPr txBox="1"/>
          <p:nvPr/>
        </p:nvSpPr>
        <p:spPr>
          <a:xfrm>
            <a:off x="2550027" y="4721071"/>
            <a:ext cx="4580100" cy="1446550"/>
          </a:xfrm>
          <a:prstGeom prst="rect">
            <a:avLst/>
          </a:prstGeom>
          <a:noFill/>
        </p:spPr>
        <p:txBody>
          <a:bodyPr wrap="none" rtlCol="0">
            <a:spAutoFit/>
          </a:bodyPr>
          <a:lstStyle/>
          <a:p>
            <a:pPr algn="l"/>
            <a:r>
              <a:rPr lang="en-US" sz="8800" b="1" dirty="0">
                <a:solidFill>
                  <a:srgbClr val="B2322E"/>
                </a:solidFill>
              </a:rPr>
              <a:t>Process</a:t>
            </a:r>
          </a:p>
        </p:txBody>
      </p:sp>
      <p:sp>
        <p:nvSpPr>
          <p:cNvPr id="6" name="TextBox 5">
            <a:extLst>
              <a:ext uri="{FF2B5EF4-FFF2-40B4-BE49-F238E27FC236}">
                <a16:creationId xmlns:a16="http://schemas.microsoft.com/office/drawing/2014/main" id="{59B03E6F-83F5-1A9D-0195-5AD66F230E0A}"/>
              </a:ext>
            </a:extLst>
          </p:cNvPr>
          <p:cNvSpPr txBox="1"/>
          <p:nvPr/>
        </p:nvSpPr>
        <p:spPr>
          <a:xfrm>
            <a:off x="2550027" y="7089642"/>
            <a:ext cx="6519734" cy="1446550"/>
          </a:xfrm>
          <a:prstGeom prst="rect">
            <a:avLst/>
          </a:prstGeom>
          <a:noFill/>
        </p:spPr>
        <p:txBody>
          <a:bodyPr wrap="none" rtlCol="0">
            <a:spAutoFit/>
          </a:bodyPr>
          <a:lstStyle/>
          <a:p>
            <a:pPr algn="l"/>
            <a:r>
              <a:rPr lang="en-US" sz="8800" b="1" dirty="0">
                <a:solidFill>
                  <a:srgbClr val="B2322E"/>
                </a:solidFill>
              </a:rPr>
              <a:t>Technology</a:t>
            </a:r>
          </a:p>
        </p:txBody>
      </p:sp>
    </p:spTree>
    <p:extLst>
      <p:ext uri="{BB962C8B-B14F-4D97-AF65-F5344CB8AC3E}">
        <p14:creationId xmlns:p14="http://schemas.microsoft.com/office/powerpoint/2010/main" val="8647262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
        <p:nvSpPr>
          <p:cNvPr id="5" name="Oval 4">
            <a:extLst>
              <a:ext uri="{FF2B5EF4-FFF2-40B4-BE49-F238E27FC236}">
                <a16:creationId xmlns:a16="http://schemas.microsoft.com/office/drawing/2014/main" id="{55B5129B-D840-0D94-7615-41229767BFCF}"/>
              </a:ext>
            </a:extLst>
          </p:cNvPr>
          <p:cNvSpPr/>
          <p:nvPr/>
        </p:nvSpPr>
        <p:spPr>
          <a:xfrm>
            <a:off x="2043462" y="1423274"/>
            <a:ext cx="8989074" cy="8955592"/>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9900" b="1" dirty="0">
                <a:solidFill>
                  <a:schemeClr val="bg1"/>
                </a:solidFill>
              </a:rPr>
              <a:t>DOH!</a:t>
            </a:r>
          </a:p>
        </p:txBody>
      </p:sp>
      <p:pic>
        <p:nvPicPr>
          <p:cNvPr id="7" name="Picture 6">
            <a:extLst>
              <a:ext uri="{FF2B5EF4-FFF2-40B4-BE49-F238E27FC236}">
                <a16:creationId xmlns:a16="http://schemas.microsoft.com/office/drawing/2014/main" id="{8A2DDB4F-0476-6411-E5C8-2A84CB755C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94831" y="4560752"/>
            <a:ext cx="688429" cy="604863"/>
          </a:xfrm>
          <a:prstGeom prst="rect">
            <a:avLst/>
          </a:prstGeom>
        </p:spPr>
      </p:pic>
      <p:pic>
        <p:nvPicPr>
          <p:cNvPr id="8" name="Picture 7">
            <a:extLst>
              <a:ext uri="{FF2B5EF4-FFF2-40B4-BE49-F238E27FC236}">
                <a16:creationId xmlns:a16="http://schemas.microsoft.com/office/drawing/2014/main" id="{16640FFE-1741-3D3A-80D0-E41C391B1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8935072" y="7890831"/>
            <a:ext cx="688429" cy="604863"/>
          </a:xfrm>
          <a:prstGeom prst="rect">
            <a:avLst/>
          </a:prstGeom>
        </p:spPr>
      </p:pic>
      <p:sp>
        <p:nvSpPr>
          <p:cNvPr id="9" name="Title 3">
            <a:extLst>
              <a:ext uri="{FF2B5EF4-FFF2-40B4-BE49-F238E27FC236}">
                <a16:creationId xmlns:a16="http://schemas.microsoft.com/office/drawing/2014/main" id="{0EC52F45-0679-BD02-2291-29FF33156159}"/>
              </a:ext>
            </a:extLst>
          </p:cNvPr>
          <p:cNvSpPr txBox="1">
            <a:spLocks/>
          </p:cNvSpPr>
          <p:nvPr/>
        </p:nvSpPr>
        <p:spPr>
          <a:xfrm>
            <a:off x="13894831" y="4087967"/>
            <a:ext cx="5799938" cy="4540217"/>
          </a:xfrm>
          <a:prstGeom prst="rect">
            <a:avLst/>
          </a:prstGeom>
        </p:spPr>
        <p:txBody>
          <a:bodyPr/>
          <a:lstStyle>
            <a:lvl1pPr algn="ctr" defTabSz="342946" rtl="0" eaLnBrk="1" latinLnBrk="0" hangingPunct="1">
              <a:spcBef>
                <a:spcPct val="0"/>
              </a:spcBef>
              <a:buNone/>
              <a:defRPr sz="3300" kern="1200">
                <a:solidFill>
                  <a:schemeClr val="tx1"/>
                </a:solidFill>
                <a:latin typeface="+mj-lt"/>
                <a:ea typeface="+mj-ea"/>
                <a:cs typeface="+mj-cs"/>
              </a:defRPr>
            </a:lvl1pPr>
          </a:lstStyle>
          <a:p>
            <a:r>
              <a:rPr lang="en-US" sz="16600" b="1" dirty="0">
                <a:solidFill>
                  <a:schemeClr val="accent6"/>
                </a:solidFill>
                <a:latin typeface="Arial"/>
                <a:ea typeface="+mn-ea"/>
                <a:cs typeface="+mn-cs"/>
              </a:rPr>
              <a:t>95%</a:t>
            </a:r>
            <a:r>
              <a:rPr lang="en-US" sz="8800" dirty="0">
                <a:solidFill>
                  <a:schemeClr val="accent6"/>
                </a:solidFill>
              </a:rPr>
              <a:t> </a:t>
            </a:r>
            <a:br>
              <a:rPr lang="en-US" sz="8800" dirty="0">
                <a:solidFill>
                  <a:schemeClr val="accent6"/>
                </a:solidFill>
              </a:rPr>
            </a:br>
            <a:r>
              <a:rPr lang="en-US" sz="4000" dirty="0">
                <a:solidFill>
                  <a:schemeClr val="bg1"/>
                </a:solidFill>
              </a:rPr>
              <a:t>of all security incidents involved some form </a:t>
            </a:r>
            <a:br>
              <a:rPr lang="en-US" sz="4000" dirty="0">
                <a:solidFill>
                  <a:schemeClr val="bg1"/>
                </a:solidFill>
              </a:rPr>
            </a:br>
            <a:r>
              <a:rPr lang="en-US" sz="4000" dirty="0">
                <a:solidFill>
                  <a:schemeClr val="bg1"/>
                </a:solidFill>
              </a:rPr>
              <a:t>of human error</a:t>
            </a:r>
            <a:br>
              <a:rPr lang="en-US" sz="3600" dirty="0">
                <a:solidFill>
                  <a:schemeClr val="bg1"/>
                </a:solidFill>
              </a:rPr>
            </a:br>
            <a:endParaRPr lang="en-US" sz="2800" dirty="0">
              <a:solidFill>
                <a:schemeClr val="bg1"/>
              </a:solidFill>
            </a:endParaRPr>
          </a:p>
        </p:txBody>
      </p:sp>
      <p:sp>
        <p:nvSpPr>
          <p:cNvPr id="10" name="TextBox 9">
            <a:extLst>
              <a:ext uri="{FF2B5EF4-FFF2-40B4-BE49-F238E27FC236}">
                <a16:creationId xmlns:a16="http://schemas.microsoft.com/office/drawing/2014/main" id="{E8B0E853-11AD-41C9-4D4F-DF15272FFBA9}"/>
              </a:ext>
            </a:extLst>
          </p:cNvPr>
          <p:cNvSpPr txBox="1"/>
          <p:nvPr/>
        </p:nvSpPr>
        <p:spPr>
          <a:xfrm>
            <a:off x="18399633" y="11004140"/>
            <a:ext cx="5867136" cy="523220"/>
          </a:xfrm>
          <a:prstGeom prst="rect">
            <a:avLst/>
          </a:prstGeom>
          <a:noFill/>
        </p:spPr>
        <p:txBody>
          <a:bodyPr wrap="square" rtlCol="0">
            <a:spAutoFit/>
          </a:bodyPr>
          <a:lstStyle/>
          <a:p>
            <a:pPr algn="r"/>
            <a:r>
              <a:rPr lang="en-US" sz="2800" dirty="0">
                <a:solidFill>
                  <a:schemeClr val="bg1"/>
                </a:solidFill>
              </a:rPr>
              <a:t>Source: IBM</a:t>
            </a:r>
          </a:p>
        </p:txBody>
      </p:sp>
    </p:spTree>
    <p:extLst>
      <p:ext uri="{BB962C8B-B14F-4D97-AF65-F5344CB8AC3E}">
        <p14:creationId xmlns:p14="http://schemas.microsoft.com/office/powerpoint/2010/main" val="39268637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37" name="Picture 36">
            <a:extLst>
              <a:ext uri="{FF2B5EF4-FFF2-40B4-BE49-F238E27FC236}">
                <a16:creationId xmlns:a16="http://schemas.microsoft.com/office/drawing/2014/main" id="{1B82B13C-6007-0CFC-F7AE-E89EEA09E4EB}"/>
              </a:ext>
            </a:extLst>
          </p:cNvPr>
          <p:cNvPicPr>
            <a:picLocks noChangeAspect="1"/>
          </p:cNvPicPr>
          <p:nvPr/>
        </p:nvPicPr>
        <p:blipFill>
          <a:blip r:embed="rId6"/>
          <a:stretch>
            <a:fillRect/>
          </a:stretch>
        </p:blipFill>
        <p:spPr>
          <a:xfrm>
            <a:off x="2146189" y="4277269"/>
            <a:ext cx="3985594" cy="801982"/>
          </a:xfrm>
          <a:prstGeom prst="rect">
            <a:avLst/>
          </a:prstGeom>
        </p:spPr>
      </p:pic>
      <p:grpSp>
        <p:nvGrpSpPr>
          <p:cNvPr id="38" name="Group 4">
            <a:extLst>
              <a:ext uri="{FF2B5EF4-FFF2-40B4-BE49-F238E27FC236}">
                <a16:creationId xmlns:a16="http://schemas.microsoft.com/office/drawing/2014/main" id="{A7AE25B5-E571-5622-DA09-19B9045A67E2}"/>
              </a:ext>
            </a:extLst>
          </p:cNvPr>
          <p:cNvGrpSpPr>
            <a:grpSpLocks noChangeAspect="1"/>
          </p:cNvGrpSpPr>
          <p:nvPr/>
        </p:nvGrpSpPr>
        <p:grpSpPr bwMode="auto">
          <a:xfrm>
            <a:off x="7445683" y="4269305"/>
            <a:ext cx="3985594" cy="817910"/>
            <a:chOff x="1902" y="1202"/>
            <a:chExt cx="1457" cy="299"/>
          </a:xfrm>
        </p:grpSpPr>
        <p:pic>
          <p:nvPicPr>
            <p:cNvPr id="39" name="Picture 5">
              <a:extLst>
                <a:ext uri="{FF2B5EF4-FFF2-40B4-BE49-F238E27FC236}">
                  <a16:creationId xmlns:a16="http://schemas.microsoft.com/office/drawing/2014/main" id="{504DC964-C613-2E42-BA53-E80771993A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2" y="1234"/>
              <a:ext cx="16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a:extLst>
                <a:ext uri="{FF2B5EF4-FFF2-40B4-BE49-F238E27FC236}">
                  <a16:creationId xmlns:a16="http://schemas.microsoft.com/office/drawing/2014/main" id="{74AD26DF-5D74-07CE-ADE3-6AFFE890FB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6" y="1234"/>
              <a:ext cx="1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
              <a:extLst>
                <a:ext uri="{FF2B5EF4-FFF2-40B4-BE49-F238E27FC236}">
                  <a16:creationId xmlns:a16="http://schemas.microsoft.com/office/drawing/2014/main" id="{FECB3770-2E26-49E6-3F17-D39361F550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1" y="1234"/>
              <a:ext cx="1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
              <a:extLst>
                <a:ext uri="{FF2B5EF4-FFF2-40B4-BE49-F238E27FC236}">
                  <a16:creationId xmlns:a16="http://schemas.microsoft.com/office/drawing/2014/main" id="{3405A7A1-E709-E34D-C396-B0A6E05F43B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0" y="1300"/>
              <a:ext cx="15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a:extLst>
                <a:ext uri="{FF2B5EF4-FFF2-40B4-BE49-F238E27FC236}">
                  <a16:creationId xmlns:a16="http://schemas.microsoft.com/office/drawing/2014/main" id="{A3AC1D88-87CD-70A8-0FF3-A39102CAEE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9" y="1300"/>
              <a:ext cx="26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
              <a:extLst>
                <a:ext uri="{FF2B5EF4-FFF2-40B4-BE49-F238E27FC236}">
                  <a16:creationId xmlns:a16="http://schemas.microsoft.com/office/drawing/2014/main" id="{D193D09C-E320-BB66-923B-72C93A3FC8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5" y="1300"/>
              <a:ext cx="62"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1">
              <a:extLst>
                <a:ext uri="{FF2B5EF4-FFF2-40B4-BE49-F238E27FC236}">
                  <a16:creationId xmlns:a16="http://schemas.microsoft.com/office/drawing/2014/main" id="{0CAC20E1-C35B-26DA-325D-6310557D45C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5" y="1234"/>
              <a:ext cx="62"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Freeform 12">
              <a:extLst>
                <a:ext uri="{FF2B5EF4-FFF2-40B4-BE49-F238E27FC236}">
                  <a16:creationId xmlns:a16="http://schemas.microsoft.com/office/drawing/2014/main" id="{5BCF433E-099A-EF6C-5DA7-9C8BEDB5648C}"/>
                </a:ext>
              </a:extLst>
            </p:cNvPr>
            <p:cNvSpPr>
              <a:spLocks/>
            </p:cNvSpPr>
            <p:nvPr/>
          </p:nvSpPr>
          <p:spPr bwMode="auto">
            <a:xfrm>
              <a:off x="2965" y="1202"/>
              <a:ext cx="394" cy="299"/>
            </a:xfrm>
            <a:custGeom>
              <a:avLst/>
              <a:gdLst>
                <a:gd name="T0" fmla="*/ 167 w 346"/>
                <a:gd name="T1" fmla="*/ 92 h 261"/>
                <a:gd name="T2" fmla="*/ 207 w 346"/>
                <a:gd name="T3" fmla="*/ 19 h 261"/>
                <a:gd name="T4" fmla="*/ 218 w 346"/>
                <a:gd name="T5" fmla="*/ 16 h 261"/>
                <a:gd name="T6" fmla="*/ 229 w 346"/>
                <a:gd name="T7" fmla="*/ 9 h 261"/>
                <a:gd name="T8" fmla="*/ 233 w 346"/>
                <a:gd name="T9" fmla="*/ 15 h 261"/>
                <a:gd name="T10" fmla="*/ 230 w 346"/>
                <a:gd name="T11" fmla="*/ 27 h 261"/>
                <a:gd name="T12" fmla="*/ 303 w 346"/>
                <a:gd name="T13" fmla="*/ 89 h 261"/>
                <a:gd name="T14" fmla="*/ 308 w 346"/>
                <a:gd name="T15" fmla="*/ 95 h 261"/>
                <a:gd name="T16" fmla="*/ 345 w 346"/>
                <a:gd name="T17" fmla="*/ 93 h 261"/>
                <a:gd name="T18" fmla="*/ 314 w 346"/>
                <a:gd name="T19" fmla="*/ 111 h 261"/>
                <a:gd name="T20" fmla="*/ 314 w 346"/>
                <a:gd name="T21" fmla="*/ 114 h 261"/>
                <a:gd name="T22" fmla="*/ 346 w 346"/>
                <a:gd name="T23" fmla="*/ 116 h 261"/>
                <a:gd name="T24" fmla="*/ 306 w 346"/>
                <a:gd name="T25" fmla="*/ 132 h 261"/>
                <a:gd name="T26" fmla="*/ 238 w 346"/>
                <a:gd name="T27" fmla="*/ 219 h 261"/>
                <a:gd name="T28" fmla="*/ 0 w 346"/>
                <a:gd name="T29" fmla="*/ 178 h 261"/>
                <a:gd name="T30" fmla="*/ 128 w 346"/>
                <a:gd name="T31" fmla="*/ 173 h 261"/>
                <a:gd name="T32" fmla="*/ 116 w 346"/>
                <a:gd name="T33" fmla="*/ 143 h 261"/>
                <a:gd name="T34" fmla="*/ 77 w 346"/>
                <a:gd name="T35" fmla="*/ 126 h 261"/>
                <a:gd name="T36" fmla="*/ 79 w 346"/>
                <a:gd name="T37" fmla="*/ 118 h 261"/>
                <a:gd name="T38" fmla="*/ 97 w 346"/>
                <a:gd name="T39" fmla="*/ 113 h 261"/>
                <a:gd name="T40" fmla="*/ 61 w 346"/>
                <a:gd name="T41" fmla="*/ 82 h 261"/>
                <a:gd name="T42" fmla="*/ 64 w 346"/>
                <a:gd name="T43" fmla="*/ 77 h 261"/>
                <a:gd name="T44" fmla="*/ 80 w 346"/>
                <a:gd name="T45" fmla="*/ 75 h 261"/>
                <a:gd name="T46" fmla="*/ 52 w 346"/>
                <a:gd name="T47" fmla="*/ 40 h 261"/>
                <a:gd name="T48" fmla="*/ 61 w 346"/>
                <a:gd name="T49" fmla="*/ 35 h 261"/>
                <a:gd name="T50" fmla="*/ 167 w 346"/>
                <a:gd name="T51" fmla="*/ 9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6" h="261">
                  <a:moveTo>
                    <a:pt x="167" y="92"/>
                  </a:moveTo>
                  <a:cubicBezTo>
                    <a:pt x="178" y="57"/>
                    <a:pt x="192" y="35"/>
                    <a:pt x="207" y="19"/>
                  </a:cubicBezTo>
                  <a:cubicBezTo>
                    <a:pt x="219" y="7"/>
                    <a:pt x="225" y="3"/>
                    <a:pt x="218" y="16"/>
                  </a:cubicBezTo>
                  <a:cubicBezTo>
                    <a:pt x="221" y="14"/>
                    <a:pt x="225" y="10"/>
                    <a:pt x="229" y="9"/>
                  </a:cubicBezTo>
                  <a:cubicBezTo>
                    <a:pt x="248" y="0"/>
                    <a:pt x="246" y="7"/>
                    <a:pt x="233" y="15"/>
                  </a:cubicBezTo>
                  <a:cubicBezTo>
                    <a:pt x="269" y="3"/>
                    <a:pt x="268" y="19"/>
                    <a:pt x="230" y="27"/>
                  </a:cubicBezTo>
                  <a:cubicBezTo>
                    <a:pt x="261" y="27"/>
                    <a:pt x="293" y="47"/>
                    <a:pt x="303" y="89"/>
                  </a:cubicBezTo>
                  <a:cubicBezTo>
                    <a:pt x="304" y="94"/>
                    <a:pt x="303" y="94"/>
                    <a:pt x="308" y="95"/>
                  </a:cubicBezTo>
                  <a:cubicBezTo>
                    <a:pt x="321" y="97"/>
                    <a:pt x="333" y="97"/>
                    <a:pt x="345" y="93"/>
                  </a:cubicBezTo>
                  <a:cubicBezTo>
                    <a:pt x="344" y="102"/>
                    <a:pt x="332" y="107"/>
                    <a:pt x="314" y="111"/>
                  </a:cubicBezTo>
                  <a:cubicBezTo>
                    <a:pt x="308" y="112"/>
                    <a:pt x="307" y="112"/>
                    <a:pt x="314" y="114"/>
                  </a:cubicBezTo>
                  <a:cubicBezTo>
                    <a:pt x="324" y="116"/>
                    <a:pt x="335" y="117"/>
                    <a:pt x="346" y="116"/>
                  </a:cubicBezTo>
                  <a:cubicBezTo>
                    <a:pt x="337" y="126"/>
                    <a:pt x="323" y="132"/>
                    <a:pt x="306" y="132"/>
                  </a:cubicBezTo>
                  <a:cubicBezTo>
                    <a:pt x="295" y="172"/>
                    <a:pt x="269" y="201"/>
                    <a:pt x="238" y="219"/>
                  </a:cubicBezTo>
                  <a:cubicBezTo>
                    <a:pt x="163" y="261"/>
                    <a:pt x="54" y="255"/>
                    <a:pt x="0" y="178"/>
                  </a:cubicBezTo>
                  <a:cubicBezTo>
                    <a:pt x="35" y="206"/>
                    <a:pt x="88" y="212"/>
                    <a:pt x="128" y="173"/>
                  </a:cubicBezTo>
                  <a:cubicBezTo>
                    <a:pt x="102" y="173"/>
                    <a:pt x="95" y="154"/>
                    <a:pt x="116" y="143"/>
                  </a:cubicBezTo>
                  <a:cubicBezTo>
                    <a:pt x="96" y="143"/>
                    <a:pt x="84" y="137"/>
                    <a:pt x="77" y="126"/>
                  </a:cubicBezTo>
                  <a:cubicBezTo>
                    <a:pt x="74" y="122"/>
                    <a:pt x="74" y="121"/>
                    <a:pt x="79" y="118"/>
                  </a:cubicBezTo>
                  <a:cubicBezTo>
                    <a:pt x="83" y="115"/>
                    <a:pt x="90" y="113"/>
                    <a:pt x="97" y="113"/>
                  </a:cubicBezTo>
                  <a:cubicBezTo>
                    <a:pt x="77" y="107"/>
                    <a:pt x="65" y="96"/>
                    <a:pt x="61" y="82"/>
                  </a:cubicBezTo>
                  <a:cubicBezTo>
                    <a:pt x="59" y="78"/>
                    <a:pt x="59" y="78"/>
                    <a:pt x="64" y="77"/>
                  </a:cubicBezTo>
                  <a:cubicBezTo>
                    <a:pt x="68" y="75"/>
                    <a:pt x="74" y="75"/>
                    <a:pt x="80" y="75"/>
                  </a:cubicBezTo>
                  <a:cubicBezTo>
                    <a:pt x="64" y="65"/>
                    <a:pt x="54" y="53"/>
                    <a:pt x="52" y="40"/>
                  </a:cubicBezTo>
                  <a:cubicBezTo>
                    <a:pt x="50" y="28"/>
                    <a:pt x="52" y="31"/>
                    <a:pt x="61" y="35"/>
                  </a:cubicBezTo>
                  <a:cubicBezTo>
                    <a:pt x="102" y="50"/>
                    <a:pt x="143" y="67"/>
                    <a:pt x="167" y="92"/>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pic>
          <p:nvPicPr>
            <p:cNvPr id="47" name="Picture 13">
              <a:extLst>
                <a:ext uri="{FF2B5EF4-FFF2-40B4-BE49-F238E27FC236}">
                  <a16:creationId xmlns:a16="http://schemas.microsoft.com/office/drawing/2014/main" id="{FA763589-F125-691C-6804-94B60E09B7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76" y="1300"/>
              <a:ext cx="164"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 name="Picture 47">
            <a:extLst>
              <a:ext uri="{FF2B5EF4-FFF2-40B4-BE49-F238E27FC236}">
                <a16:creationId xmlns:a16="http://schemas.microsoft.com/office/drawing/2014/main" id="{E6F43BF6-C332-5E38-1237-DAC5D7FE4492}"/>
              </a:ext>
            </a:extLst>
          </p:cNvPr>
          <p:cNvPicPr>
            <a:picLocks noChangeAspect="1"/>
          </p:cNvPicPr>
          <p:nvPr/>
        </p:nvPicPr>
        <p:blipFill>
          <a:blip r:embed="rId15"/>
          <a:stretch>
            <a:fillRect/>
          </a:stretch>
        </p:blipFill>
        <p:spPr>
          <a:xfrm>
            <a:off x="12745175" y="4251089"/>
            <a:ext cx="3985594" cy="854342"/>
          </a:xfrm>
          <a:prstGeom prst="rect">
            <a:avLst/>
          </a:prstGeom>
        </p:spPr>
      </p:pic>
      <p:pic>
        <p:nvPicPr>
          <p:cNvPr id="49" name="Picture 48">
            <a:extLst>
              <a:ext uri="{FF2B5EF4-FFF2-40B4-BE49-F238E27FC236}">
                <a16:creationId xmlns:a16="http://schemas.microsoft.com/office/drawing/2014/main" id="{27E957E6-C7D2-02D2-F8A0-EB9DE3F10A27}"/>
              </a:ext>
            </a:extLst>
          </p:cNvPr>
          <p:cNvPicPr>
            <a:picLocks noChangeAspect="1"/>
          </p:cNvPicPr>
          <p:nvPr/>
        </p:nvPicPr>
        <p:blipFill>
          <a:blip r:embed="rId16"/>
          <a:stretch>
            <a:fillRect/>
          </a:stretch>
        </p:blipFill>
        <p:spPr>
          <a:xfrm>
            <a:off x="18044669" y="4018528"/>
            <a:ext cx="3985594" cy="1319464"/>
          </a:xfrm>
          <a:prstGeom prst="rect">
            <a:avLst/>
          </a:prstGeom>
        </p:spPr>
      </p:pic>
      <p:pic>
        <p:nvPicPr>
          <p:cNvPr id="50" name="Picture 49">
            <a:extLst>
              <a:ext uri="{FF2B5EF4-FFF2-40B4-BE49-F238E27FC236}">
                <a16:creationId xmlns:a16="http://schemas.microsoft.com/office/drawing/2014/main" id="{8B8233D6-81E5-A88F-3B8E-F44317ED2980}"/>
              </a:ext>
            </a:extLst>
          </p:cNvPr>
          <p:cNvPicPr>
            <a:picLocks noChangeAspect="1"/>
          </p:cNvPicPr>
          <p:nvPr/>
        </p:nvPicPr>
        <p:blipFill>
          <a:blip r:embed="rId17"/>
          <a:stretch>
            <a:fillRect/>
          </a:stretch>
        </p:blipFill>
        <p:spPr>
          <a:xfrm>
            <a:off x="2146191" y="7154809"/>
            <a:ext cx="4036370" cy="707622"/>
          </a:xfrm>
          <a:prstGeom prst="rect">
            <a:avLst/>
          </a:prstGeom>
        </p:spPr>
      </p:pic>
      <p:grpSp>
        <p:nvGrpSpPr>
          <p:cNvPr id="51" name="Group 16">
            <a:extLst>
              <a:ext uri="{FF2B5EF4-FFF2-40B4-BE49-F238E27FC236}">
                <a16:creationId xmlns:a16="http://schemas.microsoft.com/office/drawing/2014/main" id="{973BE8C8-A490-C8F0-DF46-2C54B19AD6C1}"/>
              </a:ext>
            </a:extLst>
          </p:cNvPr>
          <p:cNvGrpSpPr>
            <a:grpSpLocks noChangeAspect="1"/>
          </p:cNvGrpSpPr>
          <p:nvPr/>
        </p:nvGrpSpPr>
        <p:grpSpPr bwMode="auto">
          <a:xfrm>
            <a:off x="7445683" y="7195540"/>
            <a:ext cx="3985594" cy="626160"/>
            <a:chOff x="2882" y="1890"/>
            <a:chExt cx="1534" cy="241"/>
          </a:xfrm>
        </p:grpSpPr>
        <p:sp>
          <p:nvSpPr>
            <p:cNvPr id="52" name="Freeform 17">
              <a:extLst>
                <a:ext uri="{FF2B5EF4-FFF2-40B4-BE49-F238E27FC236}">
                  <a16:creationId xmlns:a16="http://schemas.microsoft.com/office/drawing/2014/main" id="{797D7D30-0317-937A-83DF-4C7F9C62EF06}"/>
                </a:ext>
              </a:extLst>
            </p:cNvPr>
            <p:cNvSpPr>
              <a:spLocks/>
            </p:cNvSpPr>
            <p:nvPr/>
          </p:nvSpPr>
          <p:spPr bwMode="auto">
            <a:xfrm>
              <a:off x="4245" y="1907"/>
              <a:ext cx="159" cy="202"/>
            </a:xfrm>
            <a:custGeom>
              <a:avLst/>
              <a:gdLst>
                <a:gd name="T0" fmla="*/ 33 w 67"/>
                <a:gd name="T1" fmla="*/ 6 h 83"/>
                <a:gd name="T2" fmla="*/ 63 w 67"/>
                <a:gd name="T3" fmla="*/ 0 h 83"/>
                <a:gd name="T4" fmla="*/ 67 w 67"/>
                <a:gd name="T5" fmla="*/ 22 h 83"/>
                <a:gd name="T6" fmla="*/ 34 w 67"/>
                <a:gd name="T7" fmla="*/ 83 h 83"/>
                <a:gd name="T8" fmla="*/ 1 w 67"/>
                <a:gd name="T9" fmla="*/ 21 h 83"/>
                <a:gd name="T10" fmla="*/ 5 w 67"/>
                <a:gd name="T11" fmla="*/ 0 h 83"/>
                <a:gd name="T12" fmla="*/ 33 w 67"/>
                <a:gd name="T13" fmla="*/ 6 h 83"/>
              </a:gdLst>
              <a:ahLst/>
              <a:cxnLst>
                <a:cxn ang="0">
                  <a:pos x="T0" y="T1"/>
                </a:cxn>
                <a:cxn ang="0">
                  <a:pos x="T2" y="T3"/>
                </a:cxn>
                <a:cxn ang="0">
                  <a:pos x="T4" y="T5"/>
                </a:cxn>
                <a:cxn ang="0">
                  <a:pos x="T6" y="T7"/>
                </a:cxn>
                <a:cxn ang="0">
                  <a:pos x="T8" y="T9"/>
                </a:cxn>
                <a:cxn ang="0">
                  <a:pos x="T10" y="T11"/>
                </a:cxn>
                <a:cxn ang="0">
                  <a:pos x="T12" y="T13"/>
                </a:cxn>
              </a:cxnLst>
              <a:rect l="0" t="0" r="r" b="b"/>
              <a:pathLst>
                <a:path w="67" h="83">
                  <a:moveTo>
                    <a:pt x="33" y="6"/>
                  </a:moveTo>
                  <a:cubicBezTo>
                    <a:pt x="33" y="6"/>
                    <a:pt x="53" y="6"/>
                    <a:pt x="63" y="0"/>
                  </a:cubicBezTo>
                  <a:cubicBezTo>
                    <a:pt x="63" y="0"/>
                    <a:pt x="67" y="5"/>
                    <a:pt x="67" y="22"/>
                  </a:cubicBezTo>
                  <a:cubicBezTo>
                    <a:pt x="67" y="38"/>
                    <a:pt x="60" y="69"/>
                    <a:pt x="34" y="83"/>
                  </a:cubicBezTo>
                  <a:cubicBezTo>
                    <a:pt x="34" y="83"/>
                    <a:pt x="3" y="72"/>
                    <a:pt x="1" y="21"/>
                  </a:cubicBezTo>
                  <a:cubicBezTo>
                    <a:pt x="1" y="21"/>
                    <a:pt x="0" y="9"/>
                    <a:pt x="5" y="0"/>
                  </a:cubicBezTo>
                  <a:cubicBezTo>
                    <a:pt x="5" y="0"/>
                    <a:pt x="16" y="5"/>
                    <a:pt x="3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53" name="Freeform 18">
              <a:extLst>
                <a:ext uri="{FF2B5EF4-FFF2-40B4-BE49-F238E27FC236}">
                  <a16:creationId xmlns:a16="http://schemas.microsoft.com/office/drawing/2014/main" id="{8A6396C6-E9A1-C5E1-463E-8B347CB53F4C}"/>
                </a:ext>
              </a:extLst>
            </p:cNvPr>
            <p:cNvSpPr>
              <a:spLocks noEditPoints="1"/>
            </p:cNvSpPr>
            <p:nvPr/>
          </p:nvSpPr>
          <p:spPr bwMode="auto">
            <a:xfrm>
              <a:off x="4150" y="2092"/>
              <a:ext cx="35" cy="36"/>
            </a:xfrm>
            <a:custGeom>
              <a:avLst/>
              <a:gdLst>
                <a:gd name="T0" fmla="*/ 0 w 15"/>
                <a:gd name="T1" fmla="*/ 7 h 15"/>
                <a:gd name="T2" fmla="*/ 8 w 15"/>
                <a:gd name="T3" fmla="*/ 0 h 15"/>
                <a:gd name="T4" fmla="*/ 15 w 15"/>
                <a:gd name="T5" fmla="*/ 7 h 15"/>
                <a:gd name="T6" fmla="*/ 8 w 15"/>
                <a:gd name="T7" fmla="*/ 15 h 15"/>
                <a:gd name="T8" fmla="*/ 0 w 15"/>
                <a:gd name="T9" fmla="*/ 7 h 15"/>
                <a:gd name="T10" fmla="*/ 14 w 15"/>
                <a:gd name="T11" fmla="*/ 7 h 15"/>
                <a:gd name="T12" fmla="*/ 8 w 15"/>
                <a:gd name="T13" fmla="*/ 1 h 15"/>
                <a:gd name="T14" fmla="*/ 2 w 15"/>
                <a:gd name="T15" fmla="*/ 7 h 15"/>
                <a:gd name="T16" fmla="*/ 8 w 15"/>
                <a:gd name="T17" fmla="*/ 13 h 15"/>
                <a:gd name="T18" fmla="*/ 14 w 15"/>
                <a:gd name="T19" fmla="*/ 7 h 15"/>
                <a:gd name="T20" fmla="*/ 6 w 15"/>
                <a:gd name="T21" fmla="*/ 11 h 15"/>
                <a:gd name="T22" fmla="*/ 5 w 15"/>
                <a:gd name="T23" fmla="*/ 11 h 15"/>
                <a:gd name="T24" fmla="*/ 5 w 15"/>
                <a:gd name="T25" fmla="*/ 3 h 15"/>
                <a:gd name="T26" fmla="*/ 9 w 15"/>
                <a:gd name="T27" fmla="*/ 3 h 15"/>
                <a:gd name="T28" fmla="*/ 12 w 15"/>
                <a:gd name="T29" fmla="*/ 5 h 15"/>
                <a:gd name="T30" fmla="*/ 9 w 15"/>
                <a:gd name="T31" fmla="*/ 8 h 15"/>
                <a:gd name="T32" fmla="*/ 11 w 15"/>
                <a:gd name="T33" fmla="*/ 11 h 15"/>
                <a:gd name="T34" fmla="*/ 10 w 15"/>
                <a:gd name="T35" fmla="*/ 11 h 15"/>
                <a:gd name="T36" fmla="*/ 8 w 15"/>
                <a:gd name="T37" fmla="*/ 8 h 15"/>
                <a:gd name="T38" fmla="*/ 6 w 15"/>
                <a:gd name="T39" fmla="*/ 8 h 15"/>
                <a:gd name="T40" fmla="*/ 6 w 15"/>
                <a:gd name="T41" fmla="*/ 11 h 15"/>
                <a:gd name="T42" fmla="*/ 8 w 15"/>
                <a:gd name="T43" fmla="*/ 7 h 15"/>
                <a:gd name="T44" fmla="*/ 10 w 15"/>
                <a:gd name="T45" fmla="*/ 5 h 15"/>
                <a:gd name="T46" fmla="*/ 8 w 15"/>
                <a:gd name="T47" fmla="*/ 4 h 15"/>
                <a:gd name="T48" fmla="*/ 6 w 15"/>
                <a:gd name="T49" fmla="*/ 4 h 15"/>
                <a:gd name="T50" fmla="*/ 6 w 15"/>
                <a:gd name="T51" fmla="*/ 7 h 15"/>
                <a:gd name="T52" fmla="*/ 8 w 15"/>
                <a:gd name="T5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5">
                  <a:moveTo>
                    <a:pt x="0" y="7"/>
                  </a:moveTo>
                  <a:cubicBezTo>
                    <a:pt x="0" y="3"/>
                    <a:pt x="4" y="0"/>
                    <a:pt x="8" y="0"/>
                  </a:cubicBezTo>
                  <a:cubicBezTo>
                    <a:pt x="12" y="0"/>
                    <a:pt x="15" y="3"/>
                    <a:pt x="15" y="7"/>
                  </a:cubicBezTo>
                  <a:cubicBezTo>
                    <a:pt x="15" y="11"/>
                    <a:pt x="12" y="15"/>
                    <a:pt x="8" y="15"/>
                  </a:cubicBezTo>
                  <a:cubicBezTo>
                    <a:pt x="4" y="15"/>
                    <a:pt x="0" y="11"/>
                    <a:pt x="0" y="7"/>
                  </a:cubicBezTo>
                  <a:moveTo>
                    <a:pt x="14" y="7"/>
                  </a:moveTo>
                  <a:cubicBezTo>
                    <a:pt x="14" y="4"/>
                    <a:pt x="11" y="1"/>
                    <a:pt x="8" y="1"/>
                  </a:cubicBezTo>
                  <a:cubicBezTo>
                    <a:pt x="4" y="1"/>
                    <a:pt x="2" y="4"/>
                    <a:pt x="2" y="7"/>
                  </a:cubicBezTo>
                  <a:cubicBezTo>
                    <a:pt x="2" y="11"/>
                    <a:pt x="4" y="13"/>
                    <a:pt x="8" y="13"/>
                  </a:cubicBezTo>
                  <a:cubicBezTo>
                    <a:pt x="11" y="13"/>
                    <a:pt x="14" y="11"/>
                    <a:pt x="14" y="7"/>
                  </a:cubicBezTo>
                  <a:moveTo>
                    <a:pt x="6" y="11"/>
                  </a:moveTo>
                  <a:cubicBezTo>
                    <a:pt x="5" y="11"/>
                    <a:pt x="5" y="11"/>
                    <a:pt x="5" y="11"/>
                  </a:cubicBezTo>
                  <a:cubicBezTo>
                    <a:pt x="5" y="3"/>
                    <a:pt x="5" y="3"/>
                    <a:pt x="5" y="3"/>
                  </a:cubicBezTo>
                  <a:cubicBezTo>
                    <a:pt x="9" y="3"/>
                    <a:pt x="9" y="3"/>
                    <a:pt x="9" y="3"/>
                  </a:cubicBezTo>
                  <a:cubicBezTo>
                    <a:pt x="11" y="3"/>
                    <a:pt x="12" y="4"/>
                    <a:pt x="12" y="5"/>
                  </a:cubicBezTo>
                  <a:cubicBezTo>
                    <a:pt x="12" y="7"/>
                    <a:pt x="10" y="7"/>
                    <a:pt x="9" y="8"/>
                  </a:cubicBezTo>
                  <a:cubicBezTo>
                    <a:pt x="11" y="11"/>
                    <a:pt x="11" y="11"/>
                    <a:pt x="11" y="11"/>
                  </a:cubicBezTo>
                  <a:cubicBezTo>
                    <a:pt x="10" y="11"/>
                    <a:pt x="10" y="11"/>
                    <a:pt x="10" y="11"/>
                  </a:cubicBezTo>
                  <a:cubicBezTo>
                    <a:pt x="8" y="8"/>
                    <a:pt x="8" y="8"/>
                    <a:pt x="8" y="8"/>
                  </a:cubicBezTo>
                  <a:cubicBezTo>
                    <a:pt x="6" y="8"/>
                    <a:pt x="6" y="8"/>
                    <a:pt x="6" y="8"/>
                  </a:cubicBezTo>
                  <a:lnTo>
                    <a:pt x="6" y="11"/>
                  </a:lnTo>
                  <a:close/>
                  <a:moveTo>
                    <a:pt x="8" y="7"/>
                  </a:moveTo>
                  <a:cubicBezTo>
                    <a:pt x="9" y="7"/>
                    <a:pt x="10" y="7"/>
                    <a:pt x="10" y="5"/>
                  </a:cubicBezTo>
                  <a:cubicBezTo>
                    <a:pt x="10" y="4"/>
                    <a:pt x="9" y="4"/>
                    <a:pt x="8" y="4"/>
                  </a:cubicBezTo>
                  <a:cubicBezTo>
                    <a:pt x="6" y="4"/>
                    <a:pt x="6" y="4"/>
                    <a:pt x="6" y="4"/>
                  </a:cubicBezTo>
                  <a:cubicBezTo>
                    <a:pt x="6" y="7"/>
                    <a:pt x="6" y="7"/>
                    <a:pt x="6" y="7"/>
                  </a:cubicBezTo>
                  <a:lnTo>
                    <a:pt x="8" y="7"/>
                  </a:lnTo>
                  <a:close/>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54" name="Oval 19">
              <a:extLst>
                <a:ext uri="{FF2B5EF4-FFF2-40B4-BE49-F238E27FC236}">
                  <a16:creationId xmlns:a16="http://schemas.microsoft.com/office/drawing/2014/main" id="{DAFB376C-D8FE-2DA7-DB14-998CAA391F85}"/>
                </a:ext>
              </a:extLst>
            </p:cNvPr>
            <p:cNvSpPr>
              <a:spLocks noChangeArrowheads="1"/>
            </p:cNvSpPr>
            <p:nvPr/>
          </p:nvSpPr>
          <p:spPr bwMode="auto">
            <a:xfrm>
              <a:off x="4022" y="1938"/>
              <a:ext cx="135" cy="1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55" name="Freeform 20">
              <a:extLst>
                <a:ext uri="{FF2B5EF4-FFF2-40B4-BE49-F238E27FC236}">
                  <a16:creationId xmlns:a16="http://schemas.microsoft.com/office/drawing/2014/main" id="{0CD36955-C1B5-23A1-2FA4-32C0A10CE36B}"/>
                </a:ext>
              </a:extLst>
            </p:cNvPr>
            <p:cNvSpPr>
              <a:spLocks/>
            </p:cNvSpPr>
            <p:nvPr/>
          </p:nvSpPr>
          <p:spPr bwMode="auto">
            <a:xfrm>
              <a:off x="4100" y="1955"/>
              <a:ext cx="31" cy="17"/>
            </a:xfrm>
            <a:custGeom>
              <a:avLst/>
              <a:gdLst>
                <a:gd name="T0" fmla="*/ 0 w 13"/>
                <a:gd name="T1" fmla="*/ 7 h 7"/>
                <a:gd name="T2" fmla="*/ 2 w 13"/>
                <a:gd name="T3" fmla="*/ 0 h 7"/>
                <a:gd name="T4" fmla="*/ 13 w 13"/>
                <a:gd name="T5" fmla="*/ 7 h 7"/>
                <a:gd name="T6" fmla="*/ 0 w 13"/>
                <a:gd name="T7" fmla="*/ 7 h 7"/>
              </a:gdLst>
              <a:ahLst/>
              <a:cxnLst>
                <a:cxn ang="0">
                  <a:pos x="T0" y="T1"/>
                </a:cxn>
                <a:cxn ang="0">
                  <a:pos x="T2" y="T3"/>
                </a:cxn>
                <a:cxn ang="0">
                  <a:pos x="T4" y="T5"/>
                </a:cxn>
                <a:cxn ang="0">
                  <a:pos x="T6" y="T7"/>
                </a:cxn>
              </a:cxnLst>
              <a:rect l="0" t="0" r="r" b="b"/>
              <a:pathLst>
                <a:path w="13" h="7">
                  <a:moveTo>
                    <a:pt x="0" y="7"/>
                  </a:moveTo>
                  <a:cubicBezTo>
                    <a:pt x="0" y="5"/>
                    <a:pt x="3" y="5"/>
                    <a:pt x="2" y="0"/>
                  </a:cubicBezTo>
                  <a:cubicBezTo>
                    <a:pt x="6" y="1"/>
                    <a:pt x="10" y="4"/>
                    <a:pt x="13" y="7"/>
                  </a:cubicBezTo>
                  <a:lnTo>
                    <a:pt x="0" y="7"/>
                  </a:lnTo>
                  <a:close/>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56" name="Freeform 21">
              <a:extLst>
                <a:ext uri="{FF2B5EF4-FFF2-40B4-BE49-F238E27FC236}">
                  <a16:creationId xmlns:a16="http://schemas.microsoft.com/office/drawing/2014/main" id="{77AE075D-0E5C-1291-EA68-43485ADDF0B4}"/>
                </a:ext>
              </a:extLst>
            </p:cNvPr>
            <p:cNvSpPr>
              <a:spLocks/>
            </p:cNvSpPr>
            <p:nvPr/>
          </p:nvSpPr>
          <p:spPr bwMode="auto">
            <a:xfrm>
              <a:off x="4048" y="1955"/>
              <a:ext cx="28" cy="17"/>
            </a:xfrm>
            <a:custGeom>
              <a:avLst/>
              <a:gdLst>
                <a:gd name="T0" fmla="*/ 12 w 12"/>
                <a:gd name="T1" fmla="*/ 7 h 7"/>
                <a:gd name="T2" fmla="*/ 0 w 12"/>
                <a:gd name="T3" fmla="*/ 7 h 7"/>
                <a:gd name="T4" fmla="*/ 10 w 12"/>
                <a:gd name="T5" fmla="*/ 0 h 7"/>
                <a:gd name="T6" fmla="*/ 12 w 12"/>
                <a:gd name="T7" fmla="*/ 7 h 7"/>
              </a:gdLst>
              <a:ahLst/>
              <a:cxnLst>
                <a:cxn ang="0">
                  <a:pos x="T0" y="T1"/>
                </a:cxn>
                <a:cxn ang="0">
                  <a:pos x="T2" y="T3"/>
                </a:cxn>
                <a:cxn ang="0">
                  <a:pos x="T4" y="T5"/>
                </a:cxn>
                <a:cxn ang="0">
                  <a:pos x="T6" y="T7"/>
                </a:cxn>
              </a:cxnLst>
              <a:rect l="0" t="0" r="r" b="b"/>
              <a:pathLst>
                <a:path w="12" h="7">
                  <a:moveTo>
                    <a:pt x="12" y="7"/>
                  </a:moveTo>
                  <a:cubicBezTo>
                    <a:pt x="0" y="7"/>
                    <a:pt x="0" y="7"/>
                    <a:pt x="0" y="7"/>
                  </a:cubicBezTo>
                  <a:cubicBezTo>
                    <a:pt x="2" y="4"/>
                    <a:pt x="6" y="1"/>
                    <a:pt x="10" y="0"/>
                  </a:cubicBezTo>
                  <a:cubicBezTo>
                    <a:pt x="9" y="5"/>
                    <a:pt x="12" y="5"/>
                    <a:pt x="12" y="7"/>
                  </a:cubicBezTo>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57" name="Freeform 22">
              <a:extLst>
                <a:ext uri="{FF2B5EF4-FFF2-40B4-BE49-F238E27FC236}">
                  <a16:creationId xmlns:a16="http://schemas.microsoft.com/office/drawing/2014/main" id="{5EF370FE-853E-044A-F8AB-87E6C4BCADB5}"/>
                </a:ext>
              </a:extLst>
            </p:cNvPr>
            <p:cNvSpPr>
              <a:spLocks/>
            </p:cNvSpPr>
            <p:nvPr/>
          </p:nvSpPr>
          <p:spPr bwMode="auto">
            <a:xfrm>
              <a:off x="4107" y="1997"/>
              <a:ext cx="38" cy="48"/>
            </a:xfrm>
            <a:custGeom>
              <a:avLst/>
              <a:gdLst>
                <a:gd name="T0" fmla="*/ 15 w 16"/>
                <a:gd name="T1" fmla="*/ 0 h 20"/>
                <a:gd name="T2" fmla="*/ 10 w 16"/>
                <a:gd name="T3" fmla="*/ 20 h 20"/>
                <a:gd name="T4" fmla="*/ 0 w 16"/>
                <a:gd name="T5" fmla="*/ 2 h 20"/>
                <a:gd name="T6" fmla="*/ 1 w 16"/>
                <a:gd name="T7" fmla="*/ 1 h 20"/>
                <a:gd name="T8" fmla="*/ 15 w 16"/>
                <a:gd name="T9" fmla="*/ 0 h 20"/>
              </a:gdLst>
              <a:ahLst/>
              <a:cxnLst>
                <a:cxn ang="0">
                  <a:pos x="T0" y="T1"/>
                </a:cxn>
                <a:cxn ang="0">
                  <a:pos x="T2" y="T3"/>
                </a:cxn>
                <a:cxn ang="0">
                  <a:pos x="T4" y="T5"/>
                </a:cxn>
                <a:cxn ang="0">
                  <a:pos x="T6" y="T7"/>
                </a:cxn>
                <a:cxn ang="0">
                  <a:pos x="T8" y="T9"/>
                </a:cxn>
              </a:cxnLst>
              <a:rect l="0" t="0" r="r" b="b"/>
              <a:pathLst>
                <a:path w="16" h="20">
                  <a:moveTo>
                    <a:pt x="15" y="0"/>
                  </a:moveTo>
                  <a:cubicBezTo>
                    <a:pt x="16" y="8"/>
                    <a:pt x="14" y="15"/>
                    <a:pt x="10" y="20"/>
                  </a:cubicBezTo>
                  <a:cubicBezTo>
                    <a:pt x="10" y="20"/>
                    <a:pt x="1" y="4"/>
                    <a:pt x="0" y="2"/>
                  </a:cubicBezTo>
                  <a:cubicBezTo>
                    <a:pt x="0" y="1"/>
                    <a:pt x="0" y="1"/>
                    <a:pt x="1" y="1"/>
                  </a:cubicBezTo>
                  <a:cubicBezTo>
                    <a:pt x="2" y="1"/>
                    <a:pt x="15" y="0"/>
                    <a:pt x="15" y="0"/>
                  </a:cubicBezTo>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58" name="Freeform 23">
              <a:extLst>
                <a:ext uri="{FF2B5EF4-FFF2-40B4-BE49-F238E27FC236}">
                  <a16:creationId xmlns:a16="http://schemas.microsoft.com/office/drawing/2014/main" id="{898D1B84-168D-D35A-DC2D-39D8FA417F42}"/>
                </a:ext>
              </a:extLst>
            </p:cNvPr>
            <p:cNvSpPr>
              <a:spLocks/>
            </p:cNvSpPr>
            <p:nvPr/>
          </p:nvSpPr>
          <p:spPr bwMode="auto">
            <a:xfrm>
              <a:off x="4031" y="1997"/>
              <a:ext cx="41" cy="48"/>
            </a:xfrm>
            <a:custGeom>
              <a:avLst/>
              <a:gdLst>
                <a:gd name="T0" fmla="*/ 2 w 17"/>
                <a:gd name="T1" fmla="*/ 0 h 20"/>
                <a:gd name="T2" fmla="*/ 15 w 17"/>
                <a:gd name="T3" fmla="*/ 1 h 20"/>
                <a:gd name="T4" fmla="*/ 16 w 17"/>
                <a:gd name="T5" fmla="*/ 2 h 20"/>
                <a:gd name="T6" fmla="*/ 7 w 17"/>
                <a:gd name="T7" fmla="*/ 20 h 20"/>
                <a:gd name="T8" fmla="*/ 2 w 17"/>
                <a:gd name="T9" fmla="*/ 0 h 20"/>
              </a:gdLst>
              <a:ahLst/>
              <a:cxnLst>
                <a:cxn ang="0">
                  <a:pos x="T0" y="T1"/>
                </a:cxn>
                <a:cxn ang="0">
                  <a:pos x="T2" y="T3"/>
                </a:cxn>
                <a:cxn ang="0">
                  <a:pos x="T4" y="T5"/>
                </a:cxn>
                <a:cxn ang="0">
                  <a:pos x="T6" y="T7"/>
                </a:cxn>
                <a:cxn ang="0">
                  <a:pos x="T8" y="T9"/>
                </a:cxn>
              </a:cxnLst>
              <a:rect l="0" t="0" r="r" b="b"/>
              <a:pathLst>
                <a:path w="17" h="20">
                  <a:moveTo>
                    <a:pt x="2" y="0"/>
                  </a:moveTo>
                  <a:cubicBezTo>
                    <a:pt x="2" y="0"/>
                    <a:pt x="14" y="1"/>
                    <a:pt x="15" y="1"/>
                  </a:cubicBezTo>
                  <a:cubicBezTo>
                    <a:pt x="16" y="1"/>
                    <a:pt x="17" y="1"/>
                    <a:pt x="16" y="2"/>
                  </a:cubicBezTo>
                  <a:cubicBezTo>
                    <a:pt x="15" y="4"/>
                    <a:pt x="7" y="20"/>
                    <a:pt x="7" y="20"/>
                  </a:cubicBezTo>
                  <a:cubicBezTo>
                    <a:pt x="3" y="15"/>
                    <a:pt x="0" y="8"/>
                    <a:pt x="2" y="0"/>
                  </a:cubicBezTo>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59" name="Freeform 24">
              <a:extLst>
                <a:ext uri="{FF2B5EF4-FFF2-40B4-BE49-F238E27FC236}">
                  <a16:creationId xmlns:a16="http://schemas.microsoft.com/office/drawing/2014/main" id="{60D3A8AE-A4F9-E371-D466-3E233FB0CFDE}"/>
                </a:ext>
              </a:extLst>
            </p:cNvPr>
            <p:cNvSpPr>
              <a:spLocks/>
            </p:cNvSpPr>
            <p:nvPr/>
          </p:nvSpPr>
          <p:spPr bwMode="auto">
            <a:xfrm>
              <a:off x="4067" y="2026"/>
              <a:ext cx="45" cy="36"/>
            </a:xfrm>
            <a:custGeom>
              <a:avLst/>
              <a:gdLst>
                <a:gd name="T0" fmla="*/ 19 w 19"/>
                <a:gd name="T1" fmla="*/ 13 h 15"/>
                <a:gd name="T2" fmla="*/ 9 w 19"/>
                <a:gd name="T3" fmla="*/ 15 h 15"/>
                <a:gd name="T4" fmla="*/ 0 w 19"/>
                <a:gd name="T5" fmla="*/ 13 h 15"/>
                <a:gd name="T6" fmla="*/ 9 w 19"/>
                <a:gd name="T7" fmla="*/ 0 h 15"/>
                <a:gd name="T8" fmla="*/ 19 w 19"/>
                <a:gd name="T9" fmla="*/ 13 h 15"/>
              </a:gdLst>
              <a:ahLst/>
              <a:cxnLst>
                <a:cxn ang="0">
                  <a:pos x="T0" y="T1"/>
                </a:cxn>
                <a:cxn ang="0">
                  <a:pos x="T2" y="T3"/>
                </a:cxn>
                <a:cxn ang="0">
                  <a:pos x="T4" y="T5"/>
                </a:cxn>
                <a:cxn ang="0">
                  <a:pos x="T6" y="T7"/>
                </a:cxn>
                <a:cxn ang="0">
                  <a:pos x="T8" y="T9"/>
                </a:cxn>
              </a:cxnLst>
              <a:rect l="0" t="0" r="r" b="b"/>
              <a:pathLst>
                <a:path w="19" h="15">
                  <a:moveTo>
                    <a:pt x="19" y="13"/>
                  </a:moveTo>
                  <a:cubicBezTo>
                    <a:pt x="16" y="15"/>
                    <a:pt x="13" y="15"/>
                    <a:pt x="9" y="15"/>
                  </a:cubicBezTo>
                  <a:cubicBezTo>
                    <a:pt x="5" y="15"/>
                    <a:pt x="2" y="15"/>
                    <a:pt x="0" y="13"/>
                  </a:cubicBezTo>
                  <a:cubicBezTo>
                    <a:pt x="0" y="13"/>
                    <a:pt x="8" y="0"/>
                    <a:pt x="9" y="0"/>
                  </a:cubicBezTo>
                  <a:cubicBezTo>
                    <a:pt x="10" y="0"/>
                    <a:pt x="19" y="13"/>
                    <a:pt x="19" y="13"/>
                  </a:cubicBezTo>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60" name="Freeform 25">
              <a:extLst>
                <a:ext uri="{FF2B5EF4-FFF2-40B4-BE49-F238E27FC236}">
                  <a16:creationId xmlns:a16="http://schemas.microsoft.com/office/drawing/2014/main" id="{21569B61-066E-0669-DB21-09E5C44A4714}"/>
                </a:ext>
              </a:extLst>
            </p:cNvPr>
            <p:cNvSpPr>
              <a:spLocks noEditPoints="1"/>
            </p:cNvSpPr>
            <p:nvPr/>
          </p:nvSpPr>
          <p:spPr bwMode="auto">
            <a:xfrm>
              <a:off x="3974" y="1890"/>
              <a:ext cx="230" cy="236"/>
            </a:xfrm>
            <a:custGeom>
              <a:avLst/>
              <a:gdLst>
                <a:gd name="T0" fmla="*/ 97 w 97"/>
                <a:gd name="T1" fmla="*/ 27 h 97"/>
                <a:gd name="T2" fmla="*/ 70 w 97"/>
                <a:gd name="T3" fmla="*/ 27 h 97"/>
                <a:gd name="T4" fmla="*/ 70 w 97"/>
                <a:gd name="T5" fmla="*/ 0 h 97"/>
                <a:gd name="T6" fmla="*/ 27 w 97"/>
                <a:gd name="T7" fmla="*/ 0 h 97"/>
                <a:gd name="T8" fmla="*/ 27 w 97"/>
                <a:gd name="T9" fmla="*/ 27 h 97"/>
                <a:gd name="T10" fmla="*/ 0 w 97"/>
                <a:gd name="T11" fmla="*/ 27 h 97"/>
                <a:gd name="T12" fmla="*/ 0 w 97"/>
                <a:gd name="T13" fmla="*/ 70 h 97"/>
                <a:gd name="T14" fmla="*/ 27 w 97"/>
                <a:gd name="T15" fmla="*/ 70 h 97"/>
                <a:gd name="T16" fmla="*/ 27 w 97"/>
                <a:gd name="T17" fmla="*/ 97 h 97"/>
                <a:gd name="T18" fmla="*/ 70 w 97"/>
                <a:gd name="T19" fmla="*/ 97 h 97"/>
                <a:gd name="T20" fmla="*/ 70 w 97"/>
                <a:gd name="T21" fmla="*/ 70 h 97"/>
                <a:gd name="T22" fmla="*/ 97 w 97"/>
                <a:gd name="T23" fmla="*/ 70 h 97"/>
                <a:gd name="T24" fmla="*/ 97 w 97"/>
                <a:gd name="T25" fmla="*/ 27 h 97"/>
                <a:gd name="T26" fmla="*/ 30 w 97"/>
                <a:gd name="T27" fmla="*/ 30 h 97"/>
                <a:gd name="T28" fmla="*/ 48 w 97"/>
                <a:gd name="T29" fmla="*/ 22 h 97"/>
                <a:gd name="T30" fmla="*/ 67 w 97"/>
                <a:gd name="T31" fmla="*/ 29 h 97"/>
                <a:gd name="T32" fmla="*/ 72 w 97"/>
                <a:gd name="T33" fmla="*/ 38 h 97"/>
                <a:gd name="T34" fmla="*/ 54 w 97"/>
                <a:gd name="T35" fmla="*/ 38 h 97"/>
                <a:gd name="T36" fmla="*/ 50 w 97"/>
                <a:gd name="T37" fmla="*/ 36 h 97"/>
                <a:gd name="T38" fmla="*/ 51 w 97"/>
                <a:gd name="T39" fmla="*/ 32 h 97"/>
                <a:gd name="T40" fmla="*/ 48 w 97"/>
                <a:gd name="T41" fmla="*/ 26 h 97"/>
                <a:gd name="T42" fmla="*/ 46 w 97"/>
                <a:gd name="T43" fmla="*/ 32 h 97"/>
                <a:gd name="T44" fmla="*/ 46 w 97"/>
                <a:gd name="T45" fmla="*/ 36 h 97"/>
                <a:gd name="T46" fmla="*/ 42 w 97"/>
                <a:gd name="T47" fmla="*/ 38 h 97"/>
                <a:gd name="T48" fmla="*/ 24 w 97"/>
                <a:gd name="T49" fmla="*/ 38 h 97"/>
                <a:gd name="T50" fmla="*/ 30 w 97"/>
                <a:gd name="T51" fmla="*/ 30 h 97"/>
                <a:gd name="T52" fmla="*/ 22 w 97"/>
                <a:gd name="T53" fmla="*/ 49 h 97"/>
                <a:gd name="T54" fmla="*/ 23 w 97"/>
                <a:gd name="T55" fmla="*/ 40 h 97"/>
                <a:gd name="T56" fmla="*/ 39 w 97"/>
                <a:gd name="T57" fmla="*/ 41 h 97"/>
                <a:gd name="T58" fmla="*/ 43 w 97"/>
                <a:gd name="T59" fmla="*/ 48 h 97"/>
                <a:gd name="T60" fmla="*/ 32 w 97"/>
                <a:gd name="T61" fmla="*/ 69 h 97"/>
                <a:gd name="T62" fmla="*/ 22 w 97"/>
                <a:gd name="T63" fmla="*/ 49 h 97"/>
                <a:gd name="T64" fmla="*/ 48 w 97"/>
                <a:gd name="T65" fmla="*/ 75 h 97"/>
                <a:gd name="T66" fmla="*/ 33 w 97"/>
                <a:gd name="T67" fmla="*/ 71 h 97"/>
                <a:gd name="T68" fmla="*/ 46 w 97"/>
                <a:gd name="T69" fmla="*/ 52 h 97"/>
                <a:gd name="T70" fmla="*/ 48 w 97"/>
                <a:gd name="T71" fmla="*/ 51 h 97"/>
                <a:gd name="T72" fmla="*/ 51 w 97"/>
                <a:gd name="T73" fmla="*/ 52 h 97"/>
                <a:gd name="T74" fmla="*/ 63 w 97"/>
                <a:gd name="T75" fmla="*/ 71 h 97"/>
                <a:gd name="T76" fmla="*/ 48 w 97"/>
                <a:gd name="T77" fmla="*/ 75 h 97"/>
                <a:gd name="T78" fmla="*/ 65 w 97"/>
                <a:gd name="T79" fmla="*/ 70 h 97"/>
                <a:gd name="T80" fmla="*/ 53 w 97"/>
                <a:gd name="T81" fmla="*/ 48 h 97"/>
                <a:gd name="T82" fmla="*/ 57 w 97"/>
                <a:gd name="T83" fmla="*/ 41 h 97"/>
                <a:gd name="T84" fmla="*/ 73 w 97"/>
                <a:gd name="T85" fmla="*/ 40 h 97"/>
                <a:gd name="T86" fmla="*/ 75 w 97"/>
                <a:gd name="T87" fmla="*/ 49 h 97"/>
                <a:gd name="T88" fmla="*/ 65 w 97"/>
                <a:gd name="T89" fmla="*/ 7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97">
                  <a:moveTo>
                    <a:pt x="97" y="27"/>
                  </a:moveTo>
                  <a:cubicBezTo>
                    <a:pt x="70" y="27"/>
                    <a:pt x="70" y="27"/>
                    <a:pt x="70" y="27"/>
                  </a:cubicBezTo>
                  <a:cubicBezTo>
                    <a:pt x="70" y="0"/>
                    <a:pt x="70" y="0"/>
                    <a:pt x="70" y="0"/>
                  </a:cubicBezTo>
                  <a:cubicBezTo>
                    <a:pt x="27" y="0"/>
                    <a:pt x="27" y="0"/>
                    <a:pt x="27" y="0"/>
                  </a:cubicBezTo>
                  <a:cubicBezTo>
                    <a:pt x="27" y="27"/>
                    <a:pt x="27" y="27"/>
                    <a:pt x="27" y="27"/>
                  </a:cubicBezTo>
                  <a:cubicBezTo>
                    <a:pt x="0" y="27"/>
                    <a:pt x="0" y="27"/>
                    <a:pt x="0" y="27"/>
                  </a:cubicBezTo>
                  <a:cubicBezTo>
                    <a:pt x="0" y="70"/>
                    <a:pt x="0" y="70"/>
                    <a:pt x="0" y="70"/>
                  </a:cubicBezTo>
                  <a:cubicBezTo>
                    <a:pt x="27" y="70"/>
                    <a:pt x="27" y="70"/>
                    <a:pt x="27" y="70"/>
                  </a:cubicBezTo>
                  <a:cubicBezTo>
                    <a:pt x="27" y="97"/>
                    <a:pt x="27" y="97"/>
                    <a:pt x="27" y="97"/>
                  </a:cubicBezTo>
                  <a:cubicBezTo>
                    <a:pt x="70" y="97"/>
                    <a:pt x="70" y="97"/>
                    <a:pt x="70" y="97"/>
                  </a:cubicBezTo>
                  <a:cubicBezTo>
                    <a:pt x="70" y="70"/>
                    <a:pt x="70" y="70"/>
                    <a:pt x="70" y="70"/>
                  </a:cubicBezTo>
                  <a:cubicBezTo>
                    <a:pt x="97" y="70"/>
                    <a:pt x="97" y="70"/>
                    <a:pt x="97" y="70"/>
                  </a:cubicBezTo>
                  <a:lnTo>
                    <a:pt x="97" y="27"/>
                  </a:lnTo>
                  <a:close/>
                  <a:moveTo>
                    <a:pt x="30" y="30"/>
                  </a:moveTo>
                  <a:cubicBezTo>
                    <a:pt x="34" y="25"/>
                    <a:pt x="41" y="22"/>
                    <a:pt x="48" y="22"/>
                  </a:cubicBezTo>
                  <a:cubicBezTo>
                    <a:pt x="55" y="22"/>
                    <a:pt x="62" y="25"/>
                    <a:pt x="67" y="29"/>
                  </a:cubicBezTo>
                  <a:cubicBezTo>
                    <a:pt x="69" y="32"/>
                    <a:pt x="71" y="35"/>
                    <a:pt x="72" y="38"/>
                  </a:cubicBezTo>
                  <a:cubicBezTo>
                    <a:pt x="54" y="38"/>
                    <a:pt x="54" y="38"/>
                    <a:pt x="54" y="38"/>
                  </a:cubicBezTo>
                  <a:cubicBezTo>
                    <a:pt x="52" y="38"/>
                    <a:pt x="51" y="37"/>
                    <a:pt x="50" y="36"/>
                  </a:cubicBezTo>
                  <a:cubicBezTo>
                    <a:pt x="49" y="35"/>
                    <a:pt x="49" y="34"/>
                    <a:pt x="51" y="32"/>
                  </a:cubicBezTo>
                  <a:cubicBezTo>
                    <a:pt x="53" y="29"/>
                    <a:pt x="51" y="26"/>
                    <a:pt x="48" y="26"/>
                  </a:cubicBezTo>
                  <a:cubicBezTo>
                    <a:pt x="45" y="26"/>
                    <a:pt x="43" y="29"/>
                    <a:pt x="46" y="32"/>
                  </a:cubicBezTo>
                  <a:cubicBezTo>
                    <a:pt x="47" y="34"/>
                    <a:pt x="47" y="35"/>
                    <a:pt x="46" y="36"/>
                  </a:cubicBezTo>
                  <a:cubicBezTo>
                    <a:pt x="45" y="37"/>
                    <a:pt x="44" y="38"/>
                    <a:pt x="42" y="38"/>
                  </a:cubicBezTo>
                  <a:cubicBezTo>
                    <a:pt x="24" y="38"/>
                    <a:pt x="24" y="38"/>
                    <a:pt x="24" y="38"/>
                  </a:cubicBezTo>
                  <a:cubicBezTo>
                    <a:pt x="26" y="35"/>
                    <a:pt x="27" y="32"/>
                    <a:pt x="30" y="30"/>
                  </a:cubicBezTo>
                  <a:moveTo>
                    <a:pt x="22" y="49"/>
                  </a:moveTo>
                  <a:cubicBezTo>
                    <a:pt x="22" y="46"/>
                    <a:pt x="22" y="42"/>
                    <a:pt x="23" y="40"/>
                  </a:cubicBezTo>
                  <a:cubicBezTo>
                    <a:pt x="30" y="40"/>
                    <a:pt x="36" y="41"/>
                    <a:pt x="39" y="41"/>
                  </a:cubicBezTo>
                  <a:cubicBezTo>
                    <a:pt x="43" y="41"/>
                    <a:pt x="46" y="43"/>
                    <a:pt x="43" y="48"/>
                  </a:cubicBezTo>
                  <a:cubicBezTo>
                    <a:pt x="41" y="52"/>
                    <a:pt x="33" y="66"/>
                    <a:pt x="32" y="69"/>
                  </a:cubicBezTo>
                  <a:cubicBezTo>
                    <a:pt x="26" y="65"/>
                    <a:pt x="22" y="57"/>
                    <a:pt x="22" y="49"/>
                  </a:cubicBezTo>
                  <a:moveTo>
                    <a:pt x="48" y="75"/>
                  </a:moveTo>
                  <a:cubicBezTo>
                    <a:pt x="43" y="75"/>
                    <a:pt x="38" y="74"/>
                    <a:pt x="33" y="71"/>
                  </a:cubicBezTo>
                  <a:cubicBezTo>
                    <a:pt x="36" y="67"/>
                    <a:pt x="45" y="53"/>
                    <a:pt x="46" y="52"/>
                  </a:cubicBezTo>
                  <a:cubicBezTo>
                    <a:pt x="46" y="51"/>
                    <a:pt x="47" y="51"/>
                    <a:pt x="48" y="51"/>
                  </a:cubicBezTo>
                  <a:cubicBezTo>
                    <a:pt x="49" y="51"/>
                    <a:pt x="50" y="51"/>
                    <a:pt x="51" y="52"/>
                  </a:cubicBezTo>
                  <a:cubicBezTo>
                    <a:pt x="51" y="54"/>
                    <a:pt x="63" y="71"/>
                    <a:pt x="63" y="71"/>
                  </a:cubicBezTo>
                  <a:cubicBezTo>
                    <a:pt x="59" y="74"/>
                    <a:pt x="54" y="75"/>
                    <a:pt x="48" y="75"/>
                  </a:cubicBezTo>
                  <a:moveTo>
                    <a:pt x="65" y="70"/>
                  </a:moveTo>
                  <a:cubicBezTo>
                    <a:pt x="64" y="69"/>
                    <a:pt x="56" y="53"/>
                    <a:pt x="53" y="48"/>
                  </a:cubicBezTo>
                  <a:cubicBezTo>
                    <a:pt x="51" y="43"/>
                    <a:pt x="53" y="41"/>
                    <a:pt x="57" y="41"/>
                  </a:cubicBezTo>
                  <a:cubicBezTo>
                    <a:pt x="61" y="41"/>
                    <a:pt x="67" y="40"/>
                    <a:pt x="73" y="40"/>
                  </a:cubicBezTo>
                  <a:cubicBezTo>
                    <a:pt x="74" y="42"/>
                    <a:pt x="75" y="45"/>
                    <a:pt x="75" y="49"/>
                  </a:cubicBezTo>
                  <a:cubicBezTo>
                    <a:pt x="75" y="57"/>
                    <a:pt x="71" y="65"/>
                    <a:pt x="65" y="70"/>
                  </a:cubicBezTo>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61" name="Freeform 26">
              <a:extLst>
                <a:ext uri="{FF2B5EF4-FFF2-40B4-BE49-F238E27FC236}">
                  <a16:creationId xmlns:a16="http://schemas.microsoft.com/office/drawing/2014/main" id="{46E5447D-C1DB-8F44-C5E4-B69EC7C452EA}"/>
                </a:ext>
              </a:extLst>
            </p:cNvPr>
            <p:cNvSpPr>
              <a:spLocks noEditPoints="1"/>
            </p:cNvSpPr>
            <p:nvPr/>
          </p:nvSpPr>
          <p:spPr bwMode="auto">
            <a:xfrm>
              <a:off x="4371" y="2092"/>
              <a:ext cx="33" cy="36"/>
            </a:xfrm>
            <a:custGeom>
              <a:avLst/>
              <a:gdLst>
                <a:gd name="T0" fmla="*/ 0 w 14"/>
                <a:gd name="T1" fmla="*/ 7 h 15"/>
                <a:gd name="T2" fmla="*/ 7 w 14"/>
                <a:gd name="T3" fmla="*/ 0 h 15"/>
                <a:gd name="T4" fmla="*/ 14 w 14"/>
                <a:gd name="T5" fmla="*/ 7 h 15"/>
                <a:gd name="T6" fmla="*/ 7 w 14"/>
                <a:gd name="T7" fmla="*/ 15 h 15"/>
                <a:gd name="T8" fmla="*/ 0 w 14"/>
                <a:gd name="T9" fmla="*/ 7 h 15"/>
                <a:gd name="T10" fmla="*/ 13 w 14"/>
                <a:gd name="T11" fmla="*/ 7 h 15"/>
                <a:gd name="T12" fmla="*/ 7 w 14"/>
                <a:gd name="T13" fmla="*/ 1 h 15"/>
                <a:gd name="T14" fmla="*/ 1 w 14"/>
                <a:gd name="T15" fmla="*/ 7 h 15"/>
                <a:gd name="T16" fmla="*/ 7 w 14"/>
                <a:gd name="T17" fmla="*/ 13 h 15"/>
                <a:gd name="T18" fmla="*/ 13 w 14"/>
                <a:gd name="T19" fmla="*/ 7 h 15"/>
                <a:gd name="T20" fmla="*/ 6 w 14"/>
                <a:gd name="T21" fmla="*/ 11 h 15"/>
                <a:gd name="T22" fmla="*/ 4 w 14"/>
                <a:gd name="T23" fmla="*/ 11 h 15"/>
                <a:gd name="T24" fmla="*/ 4 w 14"/>
                <a:gd name="T25" fmla="*/ 3 h 15"/>
                <a:gd name="T26" fmla="*/ 8 w 14"/>
                <a:gd name="T27" fmla="*/ 3 h 15"/>
                <a:gd name="T28" fmla="*/ 11 w 14"/>
                <a:gd name="T29" fmla="*/ 5 h 15"/>
                <a:gd name="T30" fmla="*/ 8 w 14"/>
                <a:gd name="T31" fmla="*/ 8 h 15"/>
                <a:gd name="T32" fmla="*/ 11 w 14"/>
                <a:gd name="T33" fmla="*/ 11 h 15"/>
                <a:gd name="T34" fmla="*/ 10 w 14"/>
                <a:gd name="T35" fmla="*/ 11 h 15"/>
                <a:gd name="T36" fmla="*/ 7 w 14"/>
                <a:gd name="T37" fmla="*/ 8 h 15"/>
                <a:gd name="T38" fmla="*/ 6 w 14"/>
                <a:gd name="T39" fmla="*/ 8 h 15"/>
                <a:gd name="T40" fmla="*/ 6 w 14"/>
                <a:gd name="T41" fmla="*/ 11 h 15"/>
                <a:gd name="T42" fmla="*/ 7 w 14"/>
                <a:gd name="T43" fmla="*/ 7 h 15"/>
                <a:gd name="T44" fmla="*/ 10 w 14"/>
                <a:gd name="T45" fmla="*/ 5 h 15"/>
                <a:gd name="T46" fmla="*/ 8 w 14"/>
                <a:gd name="T47" fmla="*/ 4 h 15"/>
                <a:gd name="T48" fmla="*/ 6 w 14"/>
                <a:gd name="T49" fmla="*/ 4 h 15"/>
                <a:gd name="T50" fmla="*/ 6 w 14"/>
                <a:gd name="T51" fmla="*/ 7 h 15"/>
                <a:gd name="T52" fmla="*/ 7 w 14"/>
                <a:gd name="T5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15">
                  <a:moveTo>
                    <a:pt x="0" y="7"/>
                  </a:moveTo>
                  <a:cubicBezTo>
                    <a:pt x="0" y="3"/>
                    <a:pt x="3" y="0"/>
                    <a:pt x="7" y="0"/>
                  </a:cubicBezTo>
                  <a:cubicBezTo>
                    <a:pt x="11" y="0"/>
                    <a:pt x="14" y="3"/>
                    <a:pt x="14" y="7"/>
                  </a:cubicBezTo>
                  <a:cubicBezTo>
                    <a:pt x="14" y="11"/>
                    <a:pt x="11" y="15"/>
                    <a:pt x="7" y="15"/>
                  </a:cubicBezTo>
                  <a:cubicBezTo>
                    <a:pt x="3" y="15"/>
                    <a:pt x="0" y="11"/>
                    <a:pt x="0" y="7"/>
                  </a:cubicBezTo>
                  <a:moveTo>
                    <a:pt x="13" y="7"/>
                  </a:moveTo>
                  <a:cubicBezTo>
                    <a:pt x="13" y="4"/>
                    <a:pt x="11" y="1"/>
                    <a:pt x="7" y="1"/>
                  </a:cubicBezTo>
                  <a:cubicBezTo>
                    <a:pt x="4" y="1"/>
                    <a:pt x="1" y="4"/>
                    <a:pt x="1" y="7"/>
                  </a:cubicBezTo>
                  <a:cubicBezTo>
                    <a:pt x="1" y="11"/>
                    <a:pt x="4" y="13"/>
                    <a:pt x="7" y="13"/>
                  </a:cubicBezTo>
                  <a:cubicBezTo>
                    <a:pt x="11" y="13"/>
                    <a:pt x="13" y="11"/>
                    <a:pt x="13" y="7"/>
                  </a:cubicBezTo>
                  <a:moveTo>
                    <a:pt x="6" y="11"/>
                  </a:moveTo>
                  <a:cubicBezTo>
                    <a:pt x="4" y="11"/>
                    <a:pt x="4" y="11"/>
                    <a:pt x="4" y="11"/>
                  </a:cubicBezTo>
                  <a:cubicBezTo>
                    <a:pt x="4" y="3"/>
                    <a:pt x="4" y="3"/>
                    <a:pt x="4" y="3"/>
                  </a:cubicBezTo>
                  <a:cubicBezTo>
                    <a:pt x="8" y="3"/>
                    <a:pt x="8" y="3"/>
                    <a:pt x="8" y="3"/>
                  </a:cubicBezTo>
                  <a:cubicBezTo>
                    <a:pt x="10" y="3"/>
                    <a:pt x="11" y="4"/>
                    <a:pt x="11" y="5"/>
                  </a:cubicBezTo>
                  <a:cubicBezTo>
                    <a:pt x="11" y="7"/>
                    <a:pt x="10" y="7"/>
                    <a:pt x="8" y="8"/>
                  </a:cubicBezTo>
                  <a:cubicBezTo>
                    <a:pt x="11" y="11"/>
                    <a:pt x="11" y="11"/>
                    <a:pt x="11" y="11"/>
                  </a:cubicBezTo>
                  <a:cubicBezTo>
                    <a:pt x="10" y="11"/>
                    <a:pt x="10" y="11"/>
                    <a:pt x="10" y="11"/>
                  </a:cubicBezTo>
                  <a:cubicBezTo>
                    <a:pt x="7" y="8"/>
                    <a:pt x="7" y="8"/>
                    <a:pt x="7" y="8"/>
                  </a:cubicBezTo>
                  <a:cubicBezTo>
                    <a:pt x="6" y="8"/>
                    <a:pt x="6" y="8"/>
                    <a:pt x="6" y="8"/>
                  </a:cubicBezTo>
                  <a:lnTo>
                    <a:pt x="6" y="11"/>
                  </a:lnTo>
                  <a:close/>
                  <a:moveTo>
                    <a:pt x="7" y="7"/>
                  </a:moveTo>
                  <a:cubicBezTo>
                    <a:pt x="8" y="7"/>
                    <a:pt x="10" y="7"/>
                    <a:pt x="10" y="5"/>
                  </a:cubicBezTo>
                  <a:cubicBezTo>
                    <a:pt x="10" y="4"/>
                    <a:pt x="9" y="4"/>
                    <a:pt x="8" y="4"/>
                  </a:cubicBezTo>
                  <a:cubicBezTo>
                    <a:pt x="6" y="4"/>
                    <a:pt x="6" y="4"/>
                    <a:pt x="6" y="4"/>
                  </a:cubicBezTo>
                  <a:cubicBezTo>
                    <a:pt x="6" y="7"/>
                    <a:pt x="6" y="7"/>
                    <a:pt x="6" y="7"/>
                  </a:cubicBezTo>
                  <a:lnTo>
                    <a:pt x="7" y="7"/>
                  </a:lnTo>
                  <a:close/>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62" name="Freeform 27">
              <a:extLst>
                <a:ext uri="{FF2B5EF4-FFF2-40B4-BE49-F238E27FC236}">
                  <a16:creationId xmlns:a16="http://schemas.microsoft.com/office/drawing/2014/main" id="{A2F6EF2B-9C9D-89DF-CDB3-ED0F6D7BA203}"/>
                </a:ext>
              </a:extLst>
            </p:cNvPr>
            <p:cNvSpPr>
              <a:spLocks noEditPoints="1"/>
            </p:cNvSpPr>
            <p:nvPr/>
          </p:nvSpPr>
          <p:spPr bwMode="auto">
            <a:xfrm>
              <a:off x="4235" y="1890"/>
              <a:ext cx="181" cy="236"/>
            </a:xfrm>
            <a:custGeom>
              <a:avLst/>
              <a:gdLst>
                <a:gd name="T0" fmla="*/ 70 w 76"/>
                <a:gd name="T1" fmla="*/ 0 h 97"/>
                <a:gd name="T2" fmla="*/ 38 w 76"/>
                <a:gd name="T3" fmla="*/ 7 h 97"/>
                <a:gd name="T4" fmla="*/ 6 w 76"/>
                <a:gd name="T5" fmla="*/ 0 h 97"/>
                <a:gd name="T6" fmla="*/ 0 w 76"/>
                <a:gd name="T7" fmla="*/ 28 h 97"/>
                <a:gd name="T8" fmla="*/ 22 w 76"/>
                <a:gd name="T9" fmla="*/ 84 h 97"/>
                <a:gd name="T10" fmla="*/ 38 w 76"/>
                <a:gd name="T11" fmla="*/ 97 h 97"/>
                <a:gd name="T12" fmla="*/ 54 w 76"/>
                <a:gd name="T13" fmla="*/ 84 h 97"/>
                <a:gd name="T14" fmla="*/ 76 w 76"/>
                <a:gd name="T15" fmla="*/ 28 h 97"/>
                <a:gd name="T16" fmla="*/ 70 w 76"/>
                <a:gd name="T17" fmla="*/ 0 h 97"/>
                <a:gd name="T18" fmla="*/ 52 w 76"/>
                <a:gd name="T19" fmla="*/ 76 h 97"/>
                <a:gd name="T20" fmla="*/ 38 w 76"/>
                <a:gd name="T21" fmla="*/ 89 h 97"/>
                <a:gd name="T22" fmla="*/ 23 w 76"/>
                <a:gd name="T23" fmla="*/ 76 h 97"/>
                <a:gd name="T24" fmla="*/ 6 w 76"/>
                <a:gd name="T25" fmla="*/ 27 h 97"/>
                <a:gd name="T26" fmla="*/ 10 w 76"/>
                <a:gd name="T27" fmla="*/ 9 h 97"/>
                <a:gd name="T28" fmla="*/ 38 w 76"/>
                <a:gd name="T29" fmla="*/ 15 h 97"/>
                <a:gd name="T30" fmla="*/ 66 w 76"/>
                <a:gd name="T31" fmla="*/ 9 h 97"/>
                <a:gd name="T32" fmla="*/ 69 w 76"/>
                <a:gd name="T33" fmla="*/ 27 h 97"/>
                <a:gd name="T34" fmla="*/ 52 w 76"/>
                <a:gd name="T35" fmla="*/ 7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97">
                  <a:moveTo>
                    <a:pt x="70" y="0"/>
                  </a:moveTo>
                  <a:cubicBezTo>
                    <a:pt x="61" y="5"/>
                    <a:pt x="51" y="7"/>
                    <a:pt x="38" y="7"/>
                  </a:cubicBezTo>
                  <a:cubicBezTo>
                    <a:pt x="24" y="7"/>
                    <a:pt x="15" y="5"/>
                    <a:pt x="6" y="0"/>
                  </a:cubicBezTo>
                  <a:cubicBezTo>
                    <a:pt x="2" y="6"/>
                    <a:pt x="0" y="16"/>
                    <a:pt x="0" y="28"/>
                  </a:cubicBezTo>
                  <a:cubicBezTo>
                    <a:pt x="0" y="59"/>
                    <a:pt x="17" y="80"/>
                    <a:pt x="22" y="84"/>
                  </a:cubicBezTo>
                  <a:cubicBezTo>
                    <a:pt x="26" y="89"/>
                    <a:pt x="34" y="96"/>
                    <a:pt x="38" y="97"/>
                  </a:cubicBezTo>
                  <a:cubicBezTo>
                    <a:pt x="41" y="96"/>
                    <a:pt x="50" y="89"/>
                    <a:pt x="54" y="84"/>
                  </a:cubicBezTo>
                  <a:cubicBezTo>
                    <a:pt x="58" y="80"/>
                    <a:pt x="76" y="59"/>
                    <a:pt x="76" y="28"/>
                  </a:cubicBezTo>
                  <a:cubicBezTo>
                    <a:pt x="76" y="16"/>
                    <a:pt x="74" y="6"/>
                    <a:pt x="70" y="0"/>
                  </a:cubicBezTo>
                  <a:moveTo>
                    <a:pt x="52" y="76"/>
                  </a:moveTo>
                  <a:cubicBezTo>
                    <a:pt x="50" y="79"/>
                    <a:pt x="40" y="88"/>
                    <a:pt x="38" y="89"/>
                  </a:cubicBezTo>
                  <a:cubicBezTo>
                    <a:pt x="36" y="88"/>
                    <a:pt x="26" y="79"/>
                    <a:pt x="23" y="76"/>
                  </a:cubicBezTo>
                  <a:cubicBezTo>
                    <a:pt x="21" y="74"/>
                    <a:pt x="6" y="55"/>
                    <a:pt x="6" y="27"/>
                  </a:cubicBezTo>
                  <a:cubicBezTo>
                    <a:pt x="6" y="21"/>
                    <a:pt x="7" y="12"/>
                    <a:pt x="10" y="9"/>
                  </a:cubicBezTo>
                  <a:cubicBezTo>
                    <a:pt x="15" y="12"/>
                    <a:pt x="26" y="15"/>
                    <a:pt x="38" y="15"/>
                  </a:cubicBezTo>
                  <a:cubicBezTo>
                    <a:pt x="49" y="15"/>
                    <a:pt x="60" y="12"/>
                    <a:pt x="66" y="9"/>
                  </a:cubicBezTo>
                  <a:cubicBezTo>
                    <a:pt x="68" y="12"/>
                    <a:pt x="69" y="21"/>
                    <a:pt x="69" y="27"/>
                  </a:cubicBezTo>
                  <a:cubicBezTo>
                    <a:pt x="69" y="55"/>
                    <a:pt x="54" y="74"/>
                    <a:pt x="52" y="76"/>
                  </a:cubicBezTo>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63" name="Freeform 28">
              <a:extLst>
                <a:ext uri="{FF2B5EF4-FFF2-40B4-BE49-F238E27FC236}">
                  <a16:creationId xmlns:a16="http://schemas.microsoft.com/office/drawing/2014/main" id="{6C054C09-2AEE-C181-D4EF-F7E73EFD6675}"/>
                </a:ext>
              </a:extLst>
            </p:cNvPr>
            <p:cNvSpPr>
              <a:spLocks/>
            </p:cNvSpPr>
            <p:nvPr/>
          </p:nvSpPr>
          <p:spPr bwMode="auto">
            <a:xfrm>
              <a:off x="4309" y="1950"/>
              <a:ext cx="7" cy="5"/>
            </a:xfrm>
            <a:custGeom>
              <a:avLst/>
              <a:gdLst>
                <a:gd name="T0" fmla="*/ 3 w 3"/>
                <a:gd name="T1" fmla="*/ 1 h 2"/>
                <a:gd name="T2" fmla="*/ 2 w 3"/>
                <a:gd name="T3" fmla="*/ 2 h 2"/>
                <a:gd name="T4" fmla="*/ 1 w 3"/>
                <a:gd name="T5" fmla="*/ 1 h 2"/>
                <a:gd name="T6" fmla="*/ 0 w 3"/>
                <a:gd name="T7" fmla="*/ 1 h 2"/>
                <a:gd name="T8" fmla="*/ 3 w 3"/>
                <a:gd name="T9" fmla="*/ 1 h 2"/>
              </a:gdLst>
              <a:ahLst/>
              <a:cxnLst>
                <a:cxn ang="0">
                  <a:pos x="T0" y="T1"/>
                </a:cxn>
                <a:cxn ang="0">
                  <a:pos x="T2" y="T3"/>
                </a:cxn>
                <a:cxn ang="0">
                  <a:pos x="T4" y="T5"/>
                </a:cxn>
                <a:cxn ang="0">
                  <a:pos x="T6" y="T7"/>
                </a:cxn>
                <a:cxn ang="0">
                  <a:pos x="T8" y="T9"/>
                </a:cxn>
              </a:cxnLst>
              <a:rect l="0" t="0" r="r" b="b"/>
              <a:pathLst>
                <a:path w="3" h="2">
                  <a:moveTo>
                    <a:pt x="3" y="1"/>
                  </a:moveTo>
                  <a:cubicBezTo>
                    <a:pt x="3" y="1"/>
                    <a:pt x="3" y="2"/>
                    <a:pt x="2" y="2"/>
                  </a:cubicBezTo>
                  <a:cubicBezTo>
                    <a:pt x="2" y="2"/>
                    <a:pt x="1" y="2"/>
                    <a:pt x="1" y="1"/>
                  </a:cubicBezTo>
                  <a:cubicBezTo>
                    <a:pt x="0" y="1"/>
                    <a:pt x="0" y="1"/>
                    <a:pt x="0" y="1"/>
                  </a:cubicBezTo>
                  <a:cubicBezTo>
                    <a:pt x="0" y="1"/>
                    <a:pt x="1" y="0"/>
                    <a:pt x="3" y="1"/>
                  </a:cubicBezTo>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128" name="Freeform 29">
              <a:extLst>
                <a:ext uri="{FF2B5EF4-FFF2-40B4-BE49-F238E27FC236}">
                  <a16:creationId xmlns:a16="http://schemas.microsoft.com/office/drawing/2014/main" id="{8EAFB3F8-387A-B2F8-482A-5C3C91036541}"/>
                </a:ext>
              </a:extLst>
            </p:cNvPr>
            <p:cNvSpPr>
              <a:spLocks noEditPoints="1"/>
            </p:cNvSpPr>
            <p:nvPr/>
          </p:nvSpPr>
          <p:spPr bwMode="auto">
            <a:xfrm>
              <a:off x="4257" y="1924"/>
              <a:ext cx="137" cy="173"/>
            </a:xfrm>
            <a:custGeom>
              <a:avLst/>
              <a:gdLst>
                <a:gd name="T0" fmla="*/ 29 w 58"/>
                <a:gd name="T1" fmla="*/ 4 h 71"/>
                <a:gd name="T2" fmla="*/ 0 w 58"/>
                <a:gd name="T3" fmla="*/ 16 h 71"/>
                <a:gd name="T4" fmla="*/ 29 w 58"/>
                <a:gd name="T5" fmla="*/ 71 h 71"/>
                <a:gd name="T6" fmla="*/ 57 w 58"/>
                <a:gd name="T7" fmla="*/ 15 h 71"/>
                <a:gd name="T8" fmla="*/ 25 w 58"/>
                <a:gd name="T9" fmla="*/ 64 h 71"/>
                <a:gd name="T10" fmla="*/ 24 w 58"/>
                <a:gd name="T11" fmla="*/ 62 h 71"/>
                <a:gd name="T12" fmla="*/ 26 w 58"/>
                <a:gd name="T13" fmla="*/ 61 h 71"/>
                <a:gd name="T14" fmla="*/ 29 w 58"/>
                <a:gd name="T15" fmla="*/ 66 h 71"/>
                <a:gd name="T16" fmla="*/ 27 w 58"/>
                <a:gd name="T17" fmla="*/ 61 h 71"/>
                <a:gd name="T18" fmla="*/ 28 w 58"/>
                <a:gd name="T19" fmla="*/ 54 h 71"/>
                <a:gd name="T20" fmla="*/ 30 w 58"/>
                <a:gd name="T21" fmla="*/ 60 h 71"/>
                <a:gd name="T22" fmla="*/ 30 w 58"/>
                <a:gd name="T23" fmla="*/ 59 h 71"/>
                <a:gd name="T24" fmla="*/ 30 w 58"/>
                <a:gd name="T25" fmla="*/ 54 h 71"/>
                <a:gd name="T26" fmla="*/ 27 w 58"/>
                <a:gd name="T27" fmla="*/ 53 h 71"/>
                <a:gd name="T28" fmla="*/ 26 w 58"/>
                <a:gd name="T29" fmla="*/ 46 h 71"/>
                <a:gd name="T30" fmla="*/ 26 w 58"/>
                <a:gd name="T31" fmla="*/ 49 h 71"/>
                <a:gd name="T32" fmla="*/ 31 w 58"/>
                <a:gd name="T33" fmla="*/ 51 h 71"/>
                <a:gd name="T34" fmla="*/ 26 w 58"/>
                <a:gd name="T35" fmla="*/ 45 h 71"/>
                <a:gd name="T36" fmla="*/ 28 w 58"/>
                <a:gd name="T37" fmla="*/ 43 h 71"/>
                <a:gd name="T38" fmla="*/ 30 w 58"/>
                <a:gd name="T39" fmla="*/ 44 h 71"/>
                <a:gd name="T40" fmla="*/ 30 w 58"/>
                <a:gd name="T41" fmla="*/ 48 h 71"/>
                <a:gd name="T42" fmla="*/ 28 w 58"/>
                <a:gd name="T43" fmla="*/ 49 h 71"/>
                <a:gd name="T44" fmla="*/ 26 w 58"/>
                <a:gd name="T45" fmla="*/ 47 h 71"/>
                <a:gd name="T46" fmla="*/ 26 w 58"/>
                <a:gd name="T47" fmla="*/ 45 h 71"/>
                <a:gd name="T48" fmla="*/ 31 w 58"/>
                <a:gd name="T49" fmla="*/ 45 h 71"/>
                <a:gd name="T50" fmla="*/ 32 w 58"/>
                <a:gd name="T51" fmla="*/ 42 h 71"/>
                <a:gd name="T52" fmla="*/ 25 w 58"/>
                <a:gd name="T53" fmla="*/ 41 h 71"/>
                <a:gd name="T54" fmla="*/ 24 w 58"/>
                <a:gd name="T55" fmla="*/ 35 h 71"/>
                <a:gd name="T56" fmla="*/ 29 w 58"/>
                <a:gd name="T57" fmla="*/ 37 h 71"/>
                <a:gd name="T58" fmla="*/ 31 w 58"/>
                <a:gd name="T59" fmla="*/ 48 h 71"/>
                <a:gd name="T60" fmla="*/ 25 w 58"/>
                <a:gd name="T61" fmla="*/ 28 h 71"/>
                <a:gd name="T62" fmla="*/ 30 w 58"/>
                <a:gd name="T63" fmla="*/ 36 h 71"/>
                <a:gd name="T64" fmla="*/ 25 w 58"/>
                <a:gd name="T65" fmla="*/ 33 h 71"/>
                <a:gd name="T66" fmla="*/ 31 w 58"/>
                <a:gd name="T67" fmla="*/ 36 h 71"/>
                <a:gd name="T68" fmla="*/ 31 w 58"/>
                <a:gd name="T69" fmla="*/ 28 h 71"/>
                <a:gd name="T70" fmla="*/ 24 w 58"/>
                <a:gd name="T71" fmla="*/ 27 h 71"/>
                <a:gd name="T72" fmla="*/ 28 w 58"/>
                <a:gd name="T73" fmla="*/ 14 h 71"/>
                <a:gd name="T74" fmla="*/ 21 w 58"/>
                <a:gd name="T75" fmla="*/ 15 h 71"/>
                <a:gd name="T76" fmla="*/ 22 w 58"/>
                <a:gd name="T77" fmla="*/ 17 h 71"/>
                <a:gd name="T78" fmla="*/ 24 w 58"/>
                <a:gd name="T79" fmla="*/ 22 h 71"/>
                <a:gd name="T80" fmla="*/ 30 w 58"/>
                <a:gd name="T81" fmla="*/ 23 h 71"/>
                <a:gd name="T82" fmla="*/ 31 w 58"/>
                <a:gd name="T83" fmla="*/ 36 h 71"/>
                <a:gd name="T84" fmla="*/ 31 w 58"/>
                <a:gd name="T85" fmla="*/ 21 h 71"/>
                <a:gd name="T86" fmla="*/ 25 w 58"/>
                <a:gd name="T87" fmla="*/ 21 h 71"/>
                <a:gd name="T88" fmla="*/ 27 w 58"/>
                <a:gd name="T89" fmla="*/ 17 h 71"/>
                <a:gd name="T90" fmla="*/ 30 w 58"/>
                <a:gd name="T91" fmla="*/ 17 h 71"/>
                <a:gd name="T92" fmla="*/ 27 w 58"/>
                <a:gd name="T93" fmla="*/ 15 h 71"/>
                <a:gd name="T94" fmla="*/ 28 w 58"/>
                <a:gd name="T95" fmla="*/ 13 h 71"/>
                <a:gd name="T96" fmla="*/ 25 w 58"/>
                <a:gd name="T97" fmla="*/ 9 h 71"/>
                <a:gd name="T98" fmla="*/ 29 w 58"/>
                <a:gd name="T99" fmla="*/ 9 h 71"/>
                <a:gd name="T100" fmla="*/ 31 w 58"/>
                <a:gd name="T101" fmla="*/ 15 h 71"/>
                <a:gd name="T102" fmla="*/ 38 w 58"/>
                <a:gd name="T103" fmla="*/ 1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71">
                  <a:moveTo>
                    <a:pt x="55" y="0"/>
                  </a:moveTo>
                  <a:cubicBezTo>
                    <a:pt x="50" y="3"/>
                    <a:pt x="39" y="4"/>
                    <a:pt x="29" y="4"/>
                  </a:cubicBezTo>
                  <a:cubicBezTo>
                    <a:pt x="18" y="4"/>
                    <a:pt x="7" y="3"/>
                    <a:pt x="2" y="0"/>
                  </a:cubicBezTo>
                  <a:cubicBezTo>
                    <a:pt x="0" y="3"/>
                    <a:pt x="0" y="10"/>
                    <a:pt x="0" y="16"/>
                  </a:cubicBezTo>
                  <a:cubicBezTo>
                    <a:pt x="1" y="43"/>
                    <a:pt x="14" y="57"/>
                    <a:pt x="16" y="59"/>
                  </a:cubicBezTo>
                  <a:cubicBezTo>
                    <a:pt x="18" y="62"/>
                    <a:pt x="27" y="71"/>
                    <a:pt x="29" y="71"/>
                  </a:cubicBezTo>
                  <a:cubicBezTo>
                    <a:pt x="30" y="71"/>
                    <a:pt x="39" y="62"/>
                    <a:pt x="42" y="59"/>
                  </a:cubicBezTo>
                  <a:cubicBezTo>
                    <a:pt x="44" y="57"/>
                    <a:pt x="57" y="43"/>
                    <a:pt x="57" y="15"/>
                  </a:cubicBezTo>
                  <a:cubicBezTo>
                    <a:pt x="58" y="10"/>
                    <a:pt x="57" y="3"/>
                    <a:pt x="55" y="0"/>
                  </a:cubicBezTo>
                  <a:moveTo>
                    <a:pt x="25" y="64"/>
                  </a:moveTo>
                  <a:cubicBezTo>
                    <a:pt x="25" y="64"/>
                    <a:pt x="25" y="64"/>
                    <a:pt x="25" y="64"/>
                  </a:cubicBezTo>
                  <a:cubicBezTo>
                    <a:pt x="24" y="64"/>
                    <a:pt x="24" y="62"/>
                    <a:pt x="24" y="62"/>
                  </a:cubicBezTo>
                  <a:cubicBezTo>
                    <a:pt x="24" y="61"/>
                    <a:pt x="25" y="59"/>
                    <a:pt x="26" y="58"/>
                  </a:cubicBezTo>
                  <a:cubicBezTo>
                    <a:pt x="26" y="61"/>
                    <a:pt x="26" y="61"/>
                    <a:pt x="26" y="61"/>
                  </a:cubicBezTo>
                  <a:cubicBezTo>
                    <a:pt x="26" y="62"/>
                    <a:pt x="26" y="63"/>
                    <a:pt x="25" y="64"/>
                  </a:cubicBezTo>
                  <a:moveTo>
                    <a:pt x="29" y="66"/>
                  </a:moveTo>
                  <a:cubicBezTo>
                    <a:pt x="29" y="66"/>
                    <a:pt x="28" y="66"/>
                    <a:pt x="27" y="65"/>
                  </a:cubicBezTo>
                  <a:cubicBezTo>
                    <a:pt x="27" y="65"/>
                    <a:pt x="27" y="63"/>
                    <a:pt x="27" y="61"/>
                  </a:cubicBezTo>
                  <a:cubicBezTo>
                    <a:pt x="27" y="59"/>
                    <a:pt x="27" y="56"/>
                    <a:pt x="27" y="54"/>
                  </a:cubicBezTo>
                  <a:cubicBezTo>
                    <a:pt x="27" y="54"/>
                    <a:pt x="27" y="54"/>
                    <a:pt x="28" y="54"/>
                  </a:cubicBezTo>
                  <a:cubicBezTo>
                    <a:pt x="29" y="54"/>
                    <a:pt x="29" y="55"/>
                    <a:pt x="29" y="55"/>
                  </a:cubicBezTo>
                  <a:cubicBezTo>
                    <a:pt x="30" y="56"/>
                    <a:pt x="30" y="58"/>
                    <a:pt x="30" y="60"/>
                  </a:cubicBezTo>
                  <a:cubicBezTo>
                    <a:pt x="30" y="63"/>
                    <a:pt x="30" y="65"/>
                    <a:pt x="29" y="66"/>
                  </a:cubicBezTo>
                  <a:moveTo>
                    <a:pt x="30" y="59"/>
                  </a:moveTo>
                  <a:cubicBezTo>
                    <a:pt x="30" y="56"/>
                    <a:pt x="30" y="56"/>
                    <a:pt x="30" y="56"/>
                  </a:cubicBezTo>
                  <a:cubicBezTo>
                    <a:pt x="30" y="55"/>
                    <a:pt x="30" y="55"/>
                    <a:pt x="30" y="54"/>
                  </a:cubicBezTo>
                  <a:cubicBezTo>
                    <a:pt x="29" y="54"/>
                    <a:pt x="29" y="54"/>
                    <a:pt x="28" y="53"/>
                  </a:cubicBezTo>
                  <a:cubicBezTo>
                    <a:pt x="28" y="53"/>
                    <a:pt x="28" y="53"/>
                    <a:pt x="27" y="53"/>
                  </a:cubicBezTo>
                  <a:cubicBezTo>
                    <a:pt x="20" y="51"/>
                    <a:pt x="21" y="45"/>
                    <a:pt x="26" y="45"/>
                  </a:cubicBezTo>
                  <a:cubicBezTo>
                    <a:pt x="26" y="45"/>
                    <a:pt x="26" y="46"/>
                    <a:pt x="26" y="46"/>
                  </a:cubicBezTo>
                  <a:cubicBezTo>
                    <a:pt x="26" y="47"/>
                    <a:pt x="26" y="47"/>
                    <a:pt x="26" y="48"/>
                  </a:cubicBezTo>
                  <a:cubicBezTo>
                    <a:pt x="25" y="49"/>
                    <a:pt x="26" y="49"/>
                    <a:pt x="26" y="49"/>
                  </a:cubicBezTo>
                  <a:cubicBezTo>
                    <a:pt x="27" y="49"/>
                    <a:pt x="28" y="50"/>
                    <a:pt x="29" y="50"/>
                  </a:cubicBezTo>
                  <a:cubicBezTo>
                    <a:pt x="29" y="50"/>
                    <a:pt x="30" y="51"/>
                    <a:pt x="31" y="51"/>
                  </a:cubicBezTo>
                  <a:cubicBezTo>
                    <a:pt x="35" y="53"/>
                    <a:pt x="34" y="57"/>
                    <a:pt x="30" y="59"/>
                  </a:cubicBezTo>
                  <a:moveTo>
                    <a:pt x="26" y="45"/>
                  </a:moveTo>
                  <a:cubicBezTo>
                    <a:pt x="26" y="44"/>
                    <a:pt x="26" y="43"/>
                    <a:pt x="26" y="42"/>
                  </a:cubicBezTo>
                  <a:cubicBezTo>
                    <a:pt x="27" y="42"/>
                    <a:pt x="27" y="42"/>
                    <a:pt x="28" y="43"/>
                  </a:cubicBezTo>
                  <a:cubicBezTo>
                    <a:pt x="29" y="43"/>
                    <a:pt x="29" y="42"/>
                    <a:pt x="30" y="43"/>
                  </a:cubicBezTo>
                  <a:cubicBezTo>
                    <a:pt x="30" y="43"/>
                    <a:pt x="30" y="44"/>
                    <a:pt x="30" y="44"/>
                  </a:cubicBezTo>
                  <a:cubicBezTo>
                    <a:pt x="30" y="44"/>
                    <a:pt x="30" y="45"/>
                    <a:pt x="30" y="46"/>
                  </a:cubicBezTo>
                  <a:cubicBezTo>
                    <a:pt x="30" y="47"/>
                    <a:pt x="30" y="47"/>
                    <a:pt x="30" y="48"/>
                  </a:cubicBezTo>
                  <a:cubicBezTo>
                    <a:pt x="30" y="48"/>
                    <a:pt x="30" y="49"/>
                    <a:pt x="30" y="50"/>
                  </a:cubicBezTo>
                  <a:cubicBezTo>
                    <a:pt x="29" y="50"/>
                    <a:pt x="29" y="49"/>
                    <a:pt x="28" y="49"/>
                  </a:cubicBezTo>
                  <a:cubicBezTo>
                    <a:pt x="27" y="49"/>
                    <a:pt x="27" y="48"/>
                    <a:pt x="26" y="48"/>
                  </a:cubicBezTo>
                  <a:cubicBezTo>
                    <a:pt x="26" y="48"/>
                    <a:pt x="26" y="47"/>
                    <a:pt x="26" y="47"/>
                  </a:cubicBezTo>
                  <a:cubicBezTo>
                    <a:pt x="26" y="46"/>
                    <a:pt x="26" y="46"/>
                    <a:pt x="26" y="46"/>
                  </a:cubicBezTo>
                  <a:lnTo>
                    <a:pt x="26" y="45"/>
                  </a:lnTo>
                  <a:close/>
                  <a:moveTo>
                    <a:pt x="31" y="48"/>
                  </a:moveTo>
                  <a:cubicBezTo>
                    <a:pt x="31" y="47"/>
                    <a:pt x="31" y="46"/>
                    <a:pt x="31" y="45"/>
                  </a:cubicBezTo>
                  <a:cubicBezTo>
                    <a:pt x="31" y="45"/>
                    <a:pt x="31" y="45"/>
                    <a:pt x="31" y="44"/>
                  </a:cubicBezTo>
                  <a:cubicBezTo>
                    <a:pt x="31" y="44"/>
                    <a:pt x="32" y="43"/>
                    <a:pt x="32" y="42"/>
                  </a:cubicBezTo>
                  <a:cubicBezTo>
                    <a:pt x="31" y="42"/>
                    <a:pt x="30" y="42"/>
                    <a:pt x="28" y="42"/>
                  </a:cubicBezTo>
                  <a:cubicBezTo>
                    <a:pt x="28" y="42"/>
                    <a:pt x="27" y="42"/>
                    <a:pt x="25" y="41"/>
                  </a:cubicBezTo>
                  <a:cubicBezTo>
                    <a:pt x="19" y="40"/>
                    <a:pt x="20" y="33"/>
                    <a:pt x="23" y="32"/>
                  </a:cubicBezTo>
                  <a:cubicBezTo>
                    <a:pt x="24" y="35"/>
                    <a:pt x="24" y="35"/>
                    <a:pt x="24" y="35"/>
                  </a:cubicBezTo>
                  <a:cubicBezTo>
                    <a:pt x="25" y="37"/>
                    <a:pt x="25" y="37"/>
                    <a:pt x="25" y="37"/>
                  </a:cubicBezTo>
                  <a:cubicBezTo>
                    <a:pt x="27" y="37"/>
                    <a:pt x="27" y="37"/>
                    <a:pt x="29" y="37"/>
                  </a:cubicBezTo>
                  <a:cubicBezTo>
                    <a:pt x="29" y="37"/>
                    <a:pt x="30" y="37"/>
                    <a:pt x="31" y="37"/>
                  </a:cubicBezTo>
                  <a:cubicBezTo>
                    <a:pt x="38" y="39"/>
                    <a:pt x="36" y="47"/>
                    <a:pt x="31" y="48"/>
                  </a:cubicBezTo>
                  <a:moveTo>
                    <a:pt x="23" y="31"/>
                  </a:moveTo>
                  <a:cubicBezTo>
                    <a:pt x="25" y="28"/>
                    <a:pt x="25" y="28"/>
                    <a:pt x="25" y="28"/>
                  </a:cubicBezTo>
                  <a:cubicBezTo>
                    <a:pt x="30" y="28"/>
                    <a:pt x="30" y="28"/>
                    <a:pt x="30" y="28"/>
                  </a:cubicBezTo>
                  <a:cubicBezTo>
                    <a:pt x="30" y="36"/>
                    <a:pt x="30" y="36"/>
                    <a:pt x="30" y="36"/>
                  </a:cubicBezTo>
                  <a:cubicBezTo>
                    <a:pt x="26" y="36"/>
                    <a:pt x="26" y="36"/>
                    <a:pt x="26" y="36"/>
                  </a:cubicBezTo>
                  <a:cubicBezTo>
                    <a:pt x="25" y="33"/>
                    <a:pt x="25" y="33"/>
                    <a:pt x="25" y="33"/>
                  </a:cubicBezTo>
                  <a:lnTo>
                    <a:pt x="23" y="31"/>
                  </a:lnTo>
                  <a:close/>
                  <a:moveTo>
                    <a:pt x="31" y="36"/>
                  </a:moveTo>
                  <a:cubicBezTo>
                    <a:pt x="30" y="33"/>
                    <a:pt x="31" y="30"/>
                    <a:pt x="31" y="30"/>
                  </a:cubicBezTo>
                  <a:cubicBezTo>
                    <a:pt x="33" y="30"/>
                    <a:pt x="31" y="28"/>
                    <a:pt x="31" y="28"/>
                  </a:cubicBezTo>
                  <a:cubicBezTo>
                    <a:pt x="30" y="27"/>
                    <a:pt x="29" y="27"/>
                    <a:pt x="28" y="27"/>
                  </a:cubicBezTo>
                  <a:cubicBezTo>
                    <a:pt x="27" y="27"/>
                    <a:pt x="25" y="27"/>
                    <a:pt x="24" y="27"/>
                  </a:cubicBezTo>
                  <a:cubicBezTo>
                    <a:pt x="10" y="25"/>
                    <a:pt x="12" y="12"/>
                    <a:pt x="19" y="11"/>
                  </a:cubicBezTo>
                  <a:cubicBezTo>
                    <a:pt x="24" y="10"/>
                    <a:pt x="27" y="12"/>
                    <a:pt x="28" y="14"/>
                  </a:cubicBezTo>
                  <a:cubicBezTo>
                    <a:pt x="28" y="14"/>
                    <a:pt x="26" y="15"/>
                    <a:pt x="25" y="15"/>
                  </a:cubicBezTo>
                  <a:cubicBezTo>
                    <a:pt x="23" y="14"/>
                    <a:pt x="21" y="15"/>
                    <a:pt x="21" y="15"/>
                  </a:cubicBezTo>
                  <a:cubicBezTo>
                    <a:pt x="22" y="15"/>
                    <a:pt x="25" y="16"/>
                    <a:pt x="26" y="17"/>
                  </a:cubicBezTo>
                  <a:cubicBezTo>
                    <a:pt x="24" y="17"/>
                    <a:pt x="23" y="17"/>
                    <a:pt x="22" y="17"/>
                  </a:cubicBezTo>
                  <a:cubicBezTo>
                    <a:pt x="21" y="17"/>
                    <a:pt x="20" y="17"/>
                    <a:pt x="19" y="16"/>
                  </a:cubicBezTo>
                  <a:cubicBezTo>
                    <a:pt x="18" y="17"/>
                    <a:pt x="17" y="20"/>
                    <a:pt x="24" y="22"/>
                  </a:cubicBezTo>
                  <a:cubicBezTo>
                    <a:pt x="25" y="22"/>
                    <a:pt x="26" y="22"/>
                    <a:pt x="27" y="22"/>
                  </a:cubicBezTo>
                  <a:cubicBezTo>
                    <a:pt x="28" y="22"/>
                    <a:pt x="29" y="22"/>
                    <a:pt x="30" y="23"/>
                  </a:cubicBezTo>
                  <a:cubicBezTo>
                    <a:pt x="31" y="23"/>
                    <a:pt x="31" y="23"/>
                    <a:pt x="32" y="23"/>
                  </a:cubicBezTo>
                  <a:cubicBezTo>
                    <a:pt x="41" y="25"/>
                    <a:pt x="38" y="36"/>
                    <a:pt x="31" y="36"/>
                  </a:cubicBezTo>
                  <a:moveTo>
                    <a:pt x="38" y="14"/>
                  </a:moveTo>
                  <a:cubicBezTo>
                    <a:pt x="34" y="18"/>
                    <a:pt x="32" y="20"/>
                    <a:pt x="31" y="21"/>
                  </a:cubicBezTo>
                  <a:cubicBezTo>
                    <a:pt x="31" y="21"/>
                    <a:pt x="31" y="22"/>
                    <a:pt x="30" y="22"/>
                  </a:cubicBezTo>
                  <a:cubicBezTo>
                    <a:pt x="25" y="21"/>
                    <a:pt x="25" y="21"/>
                    <a:pt x="25" y="21"/>
                  </a:cubicBezTo>
                  <a:cubicBezTo>
                    <a:pt x="25" y="20"/>
                    <a:pt x="25" y="19"/>
                    <a:pt x="25" y="17"/>
                  </a:cubicBezTo>
                  <a:cubicBezTo>
                    <a:pt x="26" y="17"/>
                    <a:pt x="26" y="17"/>
                    <a:pt x="27" y="17"/>
                  </a:cubicBezTo>
                  <a:cubicBezTo>
                    <a:pt x="27" y="16"/>
                    <a:pt x="27" y="16"/>
                    <a:pt x="27" y="16"/>
                  </a:cubicBezTo>
                  <a:cubicBezTo>
                    <a:pt x="28" y="17"/>
                    <a:pt x="30" y="17"/>
                    <a:pt x="30" y="17"/>
                  </a:cubicBezTo>
                  <a:cubicBezTo>
                    <a:pt x="29" y="16"/>
                    <a:pt x="29" y="16"/>
                    <a:pt x="29" y="16"/>
                  </a:cubicBezTo>
                  <a:cubicBezTo>
                    <a:pt x="29" y="16"/>
                    <a:pt x="28" y="15"/>
                    <a:pt x="27" y="15"/>
                  </a:cubicBezTo>
                  <a:cubicBezTo>
                    <a:pt x="28" y="15"/>
                    <a:pt x="29" y="15"/>
                    <a:pt x="29" y="15"/>
                  </a:cubicBezTo>
                  <a:cubicBezTo>
                    <a:pt x="29" y="15"/>
                    <a:pt x="28" y="14"/>
                    <a:pt x="28" y="13"/>
                  </a:cubicBezTo>
                  <a:cubicBezTo>
                    <a:pt x="27" y="12"/>
                    <a:pt x="25" y="11"/>
                    <a:pt x="25" y="11"/>
                  </a:cubicBezTo>
                  <a:cubicBezTo>
                    <a:pt x="25" y="10"/>
                    <a:pt x="25" y="10"/>
                    <a:pt x="25" y="9"/>
                  </a:cubicBezTo>
                  <a:cubicBezTo>
                    <a:pt x="25" y="8"/>
                    <a:pt x="26" y="8"/>
                    <a:pt x="28" y="9"/>
                  </a:cubicBezTo>
                  <a:cubicBezTo>
                    <a:pt x="28" y="9"/>
                    <a:pt x="29" y="9"/>
                    <a:pt x="29" y="9"/>
                  </a:cubicBezTo>
                  <a:cubicBezTo>
                    <a:pt x="30" y="10"/>
                    <a:pt x="31" y="10"/>
                    <a:pt x="31" y="11"/>
                  </a:cubicBezTo>
                  <a:cubicBezTo>
                    <a:pt x="31" y="11"/>
                    <a:pt x="31" y="15"/>
                    <a:pt x="31" y="15"/>
                  </a:cubicBezTo>
                  <a:cubicBezTo>
                    <a:pt x="32" y="14"/>
                    <a:pt x="35" y="12"/>
                    <a:pt x="35" y="12"/>
                  </a:cubicBezTo>
                  <a:cubicBezTo>
                    <a:pt x="37" y="11"/>
                    <a:pt x="39" y="13"/>
                    <a:pt x="38" y="14"/>
                  </a:cubicBezTo>
                </a:path>
              </a:pathLst>
            </a:custGeom>
            <a:solidFill>
              <a:srgbClr val="007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129" name="Freeform 30">
              <a:extLst>
                <a:ext uri="{FF2B5EF4-FFF2-40B4-BE49-F238E27FC236}">
                  <a16:creationId xmlns:a16="http://schemas.microsoft.com/office/drawing/2014/main" id="{7F2CC967-62E2-A6BA-6BA2-7BDCF5608648}"/>
                </a:ext>
              </a:extLst>
            </p:cNvPr>
            <p:cNvSpPr>
              <a:spLocks noEditPoints="1"/>
            </p:cNvSpPr>
            <p:nvPr/>
          </p:nvSpPr>
          <p:spPr bwMode="auto">
            <a:xfrm>
              <a:off x="3898" y="2092"/>
              <a:ext cx="36" cy="36"/>
            </a:xfrm>
            <a:custGeom>
              <a:avLst/>
              <a:gdLst>
                <a:gd name="T0" fmla="*/ 0 w 15"/>
                <a:gd name="T1" fmla="*/ 7 h 15"/>
                <a:gd name="T2" fmla="*/ 7 w 15"/>
                <a:gd name="T3" fmla="*/ 0 h 15"/>
                <a:gd name="T4" fmla="*/ 15 w 15"/>
                <a:gd name="T5" fmla="*/ 7 h 15"/>
                <a:gd name="T6" fmla="*/ 7 w 15"/>
                <a:gd name="T7" fmla="*/ 15 h 15"/>
                <a:gd name="T8" fmla="*/ 0 w 15"/>
                <a:gd name="T9" fmla="*/ 7 h 15"/>
                <a:gd name="T10" fmla="*/ 13 w 15"/>
                <a:gd name="T11" fmla="*/ 7 h 15"/>
                <a:gd name="T12" fmla="*/ 7 w 15"/>
                <a:gd name="T13" fmla="*/ 1 h 15"/>
                <a:gd name="T14" fmla="*/ 1 w 15"/>
                <a:gd name="T15" fmla="*/ 7 h 15"/>
                <a:gd name="T16" fmla="*/ 7 w 15"/>
                <a:gd name="T17" fmla="*/ 13 h 15"/>
                <a:gd name="T18" fmla="*/ 13 w 15"/>
                <a:gd name="T19" fmla="*/ 7 h 15"/>
                <a:gd name="T20" fmla="*/ 6 w 15"/>
                <a:gd name="T21" fmla="*/ 11 h 15"/>
                <a:gd name="T22" fmla="*/ 5 w 15"/>
                <a:gd name="T23" fmla="*/ 11 h 15"/>
                <a:gd name="T24" fmla="*/ 5 w 15"/>
                <a:gd name="T25" fmla="*/ 3 h 15"/>
                <a:gd name="T26" fmla="*/ 8 w 15"/>
                <a:gd name="T27" fmla="*/ 3 h 15"/>
                <a:gd name="T28" fmla="*/ 11 w 15"/>
                <a:gd name="T29" fmla="*/ 5 h 15"/>
                <a:gd name="T30" fmla="*/ 8 w 15"/>
                <a:gd name="T31" fmla="*/ 8 h 15"/>
                <a:gd name="T32" fmla="*/ 11 w 15"/>
                <a:gd name="T33" fmla="*/ 11 h 15"/>
                <a:gd name="T34" fmla="*/ 10 w 15"/>
                <a:gd name="T35" fmla="*/ 11 h 15"/>
                <a:gd name="T36" fmla="*/ 7 w 15"/>
                <a:gd name="T37" fmla="*/ 8 h 15"/>
                <a:gd name="T38" fmla="*/ 6 w 15"/>
                <a:gd name="T39" fmla="*/ 8 h 15"/>
                <a:gd name="T40" fmla="*/ 6 w 15"/>
                <a:gd name="T41" fmla="*/ 11 h 15"/>
                <a:gd name="T42" fmla="*/ 7 w 15"/>
                <a:gd name="T43" fmla="*/ 7 h 15"/>
                <a:gd name="T44" fmla="*/ 10 w 15"/>
                <a:gd name="T45" fmla="*/ 5 h 15"/>
                <a:gd name="T46" fmla="*/ 8 w 15"/>
                <a:gd name="T47" fmla="*/ 4 h 15"/>
                <a:gd name="T48" fmla="*/ 6 w 15"/>
                <a:gd name="T49" fmla="*/ 4 h 15"/>
                <a:gd name="T50" fmla="*/ 6 w 15"/>
                <a:gd name="T51" fmla="*/ 7 h 15"/>
                <a:gd name="T52" fmla="*/ 7 w 15"/>
                <a:gd name="T53"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 h="15">
                  <a:moveTo>
                    <a:pt x="0" y="7"/>
                  </a:moveTo>
                  <a:cubicBezTo>
                    <a:pt x="0" y="3"/>
                    <a:pt x="3" y="0"/>
                    <a:pt x="7" y="0"/>
                  </a:cubicBezTo>
                  <a:cubicBezTo>
                    <a:pt x="11" y="0"/>
                    <a:pt x="15" y="3"/>
                    <a:pt x="15" y="7"/>
                  </a:cubicBezTo>
                  <a:cubicBezTo>
                    <a:pt x="15" y="11"/>
                    <a:pt x="11" y="15"/>
                    <a:pt x="7" y="15"/>
                  </a:cubicBezTo>
                  <a:cubicBezTo>
                    <a:pt x="3" y="15"/>
                    <a:pt x="0" y="11"/>
                    <a:pt x="0" y="7"/>
                  </a:cubicBezTo>
                  <a:moveTo>
                    <a:pt x="13" y="7"/>
                  </a:moveTo>
                  <a:cubicBezTo>
                    <a:pt x="13" y="4"/>
                    <a:pt x="11" y="1"/>
                    <a:pt x="7" y="1"/>
                  </a:cubicBezTo>
                  <a:cubicBezTo>
                    <a:pt x="4" y="1"/>
                    <a:pt x="1" y="4"/>
                    <a:pt x="1" y="7"/>
                  </a:cubicBezTo>
                  <a:cubicBezTo>
                    <a:pt x="1" y="11"/>
                    <a:pt x="4" y="13"/>
                    <a:pt x="7" y="13"/>
                  </a:cubicBezTo>
                  <a:cubicBezTo>
                    <a:pt x="11" y="13"/>
                    <a:pt x="13" y="11"/>
                    <a:pt x="13" y="7"/>
                  </a:cubicBezTo>
                  <a:moveTo>
                    <a:pt x="6" y="11"/>
                  </a:moveTo>
                  <a:cubicBezTo>
                    <a:pt x="5" y="11"/>
                    <a:pt x="5" y="11"/>
                    <a:pt x="5" y="11"/>
                  </a:cubicBezTo>
                  <a:cubicBezTo>
                    <a:pt x="5" y="3"/>
                    <a:pt x="5" y="3"/>
                    <a:pt x="5" y="3"/>
                  </a:cubicBezTo>
                  <a:cubicBezTo>
                    <a:pt x="8" y="3"/>
                    <a:pt x="8" y="3"/>
                    <a:pt x="8" y="3"/>
                  </a:cubicBezTo>
                  <a:cubicBezTo>
                    <a:pt x="10" y="3"/>
                    <a:pt x="11" y="4"/>
                    <a:pt x="11" y="5"/>
                  </a:cubicBezTo>
                  <a:cubicBezTo>
                    <a:pt x="11" y="7"/>
                    <a:pt x="10" y="7"/>
                    <a:pt x="8" y="8"/>
                  </a:cubicBezTo>
                  <a:cubicBezTo>
                    <a:pt x="11" y="11"/>
                    <a:pt x="11" y="11"/>
                    <a:pt x="11" y="11"/>
                  </a:cubicBezTo>
                  <a:cubicBezTo>
                    <a:pt x="10" y="11"/>
                    <a:pt x="10" y="11"/>
                    <a:pt x="10" y="11"/>
                  </a:cubicBezTo>
                  <a:cubicBezTo>
                    <a:pt x="7" y="8"/>
                    <a:pt x="7" y="8"/>
                    <a:pt x="7" y="8"/>
                  </a:cubicBezTo>
                  <a:cubicBezTo>
                    <a:pt x="6" y="8"/>
                    <a:pt x="6" y="8"/>
                    <a:pt x="6" y="8"/>
                  </a:cubicBezTo>
                  <a:lnTo>
                    <a:pt x="6" y="11"/>
                  </a:lnTo>
                  <a:close/>
                  <a:moveTo>
                    <a:pt x="7" y="7"/>
                  </a:moveTo>
                  <a:cubicBezTo>
                    <a:pt x="8" y="7"/>
                    <a:pt x="10" y="7"/>
                    <a:pt x="10" y="5"/>
                  </a:cubicBezTo>
                  <a:cubicBezTo>
                    <a:pt x="10" y="4"/>
                    <a:pt x="9" y="4"/>
                    <a:pt x="8" y="4"/>
                  </a:cubicBezTo>
                  <a:cubicBezTo>
                    <a:pt x="6" y="4"/>
                    <a:pt x="6" y="4"/>
                    <a:pt x="6" y="4"/>
                  </a:cubicBezTo>
                  <a:cubicBezTo>
                    <a:pt x="6" y="7"/>
                    <a:pt x="6" y="7"/>
                    <a:pt x="6" y="7"/>
                  </a:cubicBez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130" name="Freeform 31">
              <a:extLst>
                <a:ext uri="{FF2B5EF4-FFF2-40B4-BE49-F238E27FC236}">
                  <a16:creationId xmlns:a16="http://schemas.microsoft.com/office/drawing/2014/main" id="{FF6477C6-FEE0-9536-8484-FA9C2B7D9C8E}"/>
                </a:ext>
              </a:extLst>
            </p:cNvPr>
            <p:cNvSpPr>
              <a:spLocks noEditPoints="1"/>
            </p:cNvSpPr>
            <p:nvPr/>
          </p:nvSpPr>
          <p:spPr bwMode="auto">
            <a:xfrm>
              <a:off x="3514" y="1985"/>
              <a:ext cx="126" cy="146"/>
            </a:xfrm>
            <a:custGeom>
              <a:avLst/>
              <a:gdLst>
                <a:gd name="T0" fmla="*/ 45 w 53"/>
                <a:gd name="T1" fmla="*/ 6 h 60"/>
                <a:gd name="T2" fmla="*/ 26 w 53"/>
                <a:gd name="T3" fmla="*/ 0 h 60"/>
                <a:gd name="T4" fmla="*/ 8 w 53"/>
                <a:gd name="T5" fmla="*/ 9 h 60"/>
                <a:gd name="T6" fmla="*/ 0 w 53"/>
                <a:gd name="T7" fmla="*/ 31 h 60"/>
                <a:gd name="T8" fmla="*/ 8 w 53"/>
                <a:gd name="T9" fmla="*/ 52 h 60"/>
                <a:gd name="T10" fmla="*/ 28 w 53"/>
                <a:gd name="T11" fmla="*/ 60 h 60"/>
                <a:gd name="T12" fmla="*/ 52 w 53"/>
                <a:gd name="T13" fmla="*/ 40 h 60"/>
                <a:gd name="T14" fmla="*/ 52 w 53"/>
                <a:gd name="T15" fmla="*/ 39 h 60"/>
                <a:gd name="T16" fmla="*/ 52 w 53"/>
                <a:gd name="T17" fmla="*/ 39 h 60"/>
                <a:gd name="T18" fmla="*/ 48 w 53"/>
                <a:gd name="T19" fmla="*/ 39 h 60"/>
                <a:gd name="T20" fmla="*/ 48 w 53"/>
                <a:gd name="T21" fmla="*/ 39 h 60"/>
                <a:gd name="T22" fmla="*/ 48 w 53"/>
                <a:gd name="T23" fmla="*/ 40 h 60"/>
                <a:gd name="T24" fmla="*/ 29 w 53"/>
                <a:gd name="T25" fmla="*/ 56 h 60"/>
                <a:gd name="T26" fmla="*/ 16 w 53"/>
                <a:gd name="T27" fmla="*/ 40 h 60"/>
                <a:gd name="T28" fmla="*/ 16 w 53"/>
                <a:gd name="T29" fmla="*/ 27 h 60"/>
                <a:gd name="T30" fmla="*/ 53 w 53"/>
                <a:gd name="T31" fmla="*/ 27 h 60"/>
                <a:gd name="T32" fmla="*/ 53 w 53"/>
                <a:gd name="T33" fmla="*/ 27 h 60"/>
                <a:gd name="T34" fmla="*/ 53 w 53"/>
                <a:gd name="T35" fmla="*/ 26 h 60"/>
                <a:gd name="T36" fmla="*/ 45 w 53"/>
                <a:gd name="T37" fmla="*/ 6 h 60"/>
                <a:gd name="T38" fmla="*/ 37 w 53"/>
                <a:gd name="T39" fmla="*/ 22 h 60"/>
                <a:gd name="T40" fmla="*/ 16 w 53"/>
                <a:gd name="T41" fmla="*/ 22 h 60"/>
                <a:gd name="T42" fmla="*/ 16 w 53"/>
                <a:gd name="T43" fmla="*/ 16 h 60"/>
                <a:gd name="T44" fmla="*/ 19 w 53"/>
                <a:gd name="T45" fmla="*/ 7 h 60"/>
                <a:gd name="T46" fmla="*/ 26 w 53"/>
                <a:gd name="T47" fmla="*/ 4 h 60"/>
                <a:gd name="T48" fmla="*/ 37 w 53"/>
                <a:gd name="T49" fmla="*/ 16 h 60"/>
                <a:gd name="T50" fmla="*/ 37 w 53"/>
                <a:gd name="T51" fmla="*/ 2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3" h="60">
                  <a:moveTo>
                    <a:pt x="45" y="6"/>
                  </a:moveTo>
                  <a:cubicBezTo>
                    <a:pt x="40" y="2"/>
                    <a:pt x="34" y="0"/>
                    <a:pt x="26" y="0"/>
                  </a:cubicBezTo>
                  <a:cubicBezTo>
                    <a:pt x="20" y="0"/>
                    <a:pt x="13" y="3"/>
                    <a:pt x="8" y="9"/>
                  </a:cubicBezTo>
                  <a:cubicBezTo>
                    <a:pt x="3" y="14"/>
                    <a:pt x="0" y="22"/>
                    <a:pt x="0" y="31"/>
                  </a:cubicBezTo>
                  <a:cubicBezTo>
                    <a:pt x="0" y="39"/>
                    <a:pt x="3" y="47"/>
                    <a:pt x="8" y="52"/>
                  </a:cubicBezTo>
                  <a:cubicBezTo>
                    <a:pt x="14" y="58"/>
                    <a:pt x="21" y="60"/>
                    <a:pt x="28" y="60"/>
                  </a:cubicBezTo>
                  <a:cubicBezTo>
                    <a:pt x="43" y="60"/>
                    <a:pt x="51" y="50"/>
                    <a:pt x="52" y="40"/>
                  </a:cubicBezTo>
                  <a:cubicBezTo>
                    <a:pt x="52" y="39"/>
                    <a:pt x="52" y="39"/>
                    <a:pt x="52" y="39"/>
                  </a:cubicBezTo>
                  <a:cubicBezTo>
                    <a:pt x="52" y="39"/>
                    <a:pt x="52" y="39"/>
                    <a:pt x="52" y="39"/>
                  </a:cubicBezTo>
                  <a:cubicBezTo>
                    <a:pt x="48" y="39"/>
                    <a:pt x="48" y="39"/>
                    <a:pt x="48" y="39"/>
                  </a:cubicBezTo>
                  <a:cubicBezTo>
                    <a:pt x="48" y="39"/>
                    <a:pt x="48" y="39"/>
                    <a:pt x="48" y="39"/>
                  </a:cubicBezTo>
                  <a:cubicBezTo>
                    <a:pt x="48" y="40"/>
                    <a:pt x="48" y="40"/>
                    <a:pt x="48" y="40"/>
                  </a:cubicBezTo>
                  <a:cubicBezTo>
                    <a:pt x="47" y="48"/>
                    <a:pt x="40" y="56"/>
                    <a:pt x="29" y="56"/>
                  </a:cubicBezTo>
                  <a:cubicBezTo>
                    <a:pt x="21" y="56"/>
                    <a:pt x="16" y="50"/>
                    <a:pt x="16" y="40"/>
                  </a:cubicBezTo>
                  <a:cubicBezTo>
                    <a:pt x="16" y="40"/>
                    <a:pt x="16" y="29"/>
                    <a:pt x="16" y="27"/>
                  </a:cubicBezTo>
                  <a:cubicBezTo>
                    <a:pt x="53" y="27"/>
                    <a:pt x="53" y="27"/>
                    <a:pt x="53" y="27"/>
                  </a:cubicBezTo>
                  <a:cubicBezTo>
                    <a:pt x="53" y="27"/>
                    <a:pt x="53" y="27"/>
                    <a:pt x="53" y="27"/>
                  </a:cubicBezTo>
                  <a:cubicBezTo>
                    <a:pt x="53" y="26"/>
                    <a:pt x="53" y="26"/>
                    <a:pt x="53" y="26"/>
                  </a:cubicBezTo>
                  <a:cubicBezTo>
                    <a:pt x="53" y="18"/>
                    <a:pt x="50" y="11"/>
                    <a:pt x="45" y="6"/>
                  </a:cubicBezTo>
                  <a:moveTo>
                    <a:pt x="37" y="22"/>
                  </a:moveTo>
                  <a:cubicBezTo>
                    <a:pt x="16" y="22"/>
                    <a:pt x="16" y="22"/>
                    <a:pt x="16" y="22"/>
                  </a:cubicBezTo>
                  <a:cubicBezTo>
                    <a:pt x="16" y="16"/>
                    <a:pt x="16" y="16"/>
                    <a:pt x="16" y="16"/>
                  </a:cubicBezTo>
                  <a:cubicBezTo>
                    <a:pt x="16" y="12"/>
                    <a:pt x="17" y="9"/>
                    <a:pt x="19" y="7"/>
                  </a:cubicBezTo>
                  <a:cubicBezTo>
                    <a:pt x="21" y="5"/>
                    <a:pt x="24" y="4"/>
                    <a:pt x="26" y="4"/>
                  </a:cubicBezTo>
                  <a:cubicBezTo>
                    <a:pt x="33" y="4"/>
                    <a:pt x="37" y="8"/>
                    <a:pt x="37" y="16"/>
                  </a:cubicBezTo>
                  <a:lnTo>
                    <a:pt x="37"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131" name="Freeform 32">
              <a:extLst>
                <a:ext uri="{FF2B5EF4-FFF2-40B4-BE49-F238E27FC236}">
                  <a16:creationId xmlns:a16="http://schemas.microsoft.com/office/drawing/2014/main" id="{E346E75F-BF8F-ECA0-DE58-ACA19527ED6B}"/>
                </a:ext>
              </a:extLst>
            </p:cNvPr>
            <p:cNvSpPr>
              <a:spLocks/>
            </p:cNvSpPr>
            <p:nvPr/>
          </p:nvSpPr>
          <p:spPr bwMode="auto">
            <a:xfrm>
              <a:off x="3243" y="1946"/>
              <a:ext cx="100" cy="185"/>
            </a:xfrm>
            <a:custGeom>
              <a:avLst/>
              <a:gdLst>
                <a:gd name="T0" fmla="*/ 42 w 42"/>
                <a:gd name="T1" fmla="*/ 63 h 76"/>
                <a:gd name="T2" fmla="*/ 41 w 42"/>
                <a:gd name="T3" fmla="*/ 63 h 76"/>
                <a:gd name="T4" fmla="*/ 38 w 42"/>
                <a:gd name="T5" fmla="*/ 63 h 76"/>
                <a:gd name="T6" fmla="*/ 37 w 42"/>
                <a:gd name="T7" fmla="*/ 63 h 76"/>
                <a:gd name="T8" fmla="*/ 37 w 42"/>
                <a:gd name="T9" fmla="*/ 64 h 76"/>
                <a:gd name="T10" fmla="*/ 30 w 42"/>
                <a:gd name="T11" fmla="*/ 71 h 76"/>
                <a:gd name="T12" fmla="*/ 23 w 42"/>
                <a:gd name="T13" fmla="*/ 62 h 76"/>
                <a:gd name="T14" fmla="*/ 23 w 42"/>
                <a:gd name="T15" fmla="*/ 22 h 76"/>
                <a:gd name="T16" fmla="*/ 37 w 42"/>
                <a:gd name="T17" fmla="*/ 22 h 76"/>
                <a:gd name="T18" fmla="*/ 37 w 42"/>
                <a:gd name="T19" fmla="*/ 22 h 76"/>
                <a:gd name="T20" fmla="*/ 37 w 42"/>
                <a:gd name="T21" fmla="*/ 21 h 76"/>
                <a:gd name="T22" fmla="*/ 37 w 42"/>
                <a:gd name="T23" fmla="*/ 18 h 76"/>
                <a:gd name="T24" fmla="*/ 37 w 42"/>
                <a:gd name="T25" fmla="*/ 18 h 76"/>
                <a:gd name="T26" fmla="*/ 37 w 42"/>
                <a:gd name="T27" fmla="*/ 18 h 76"/>
                <a:gd name="T28" fmla="*/ 23 w 42"/>
                <a:gd name="T29" fmla="*/ 18 h 76"/>
                <a:gd name="T30" fmla="*/ 23 w 42"/>
                <a:gd name="T31" fmla="*/ 1 h 76"/>
                <a:gd name="T32" fmla="*/ 23 w 42"/>
                <a:gd name="T33" fmla="*/ 0 h 76"/>
                <a:gd name="T34" fmla="*/ 23 w 42"/>
                <a:gd name="T35" fmla="*/ 0 h 76"/>
                <a:gd name="T36" fmla="*/ 10 w 42"/>
                <a:gd name="T37" fmla="*/ 1 h 76"/>
                <a:gd name="T38" fmla="*/ 9 w 42"/>
                <a:gd name="T39" fmla="*/ 1 h 76"/>
                <a:gd name="T40" fmla="*/ 9 w 42"/>
                <a:gd name="T41" fmla="*/ 2 h 76"/>
                <a:gd name="T42" fmla="*/ 9 w 42"/>
                <a:gd name="T43" fmla="*/ 18 h 76"/>
                <a:gd name="T44" fmla="*/ 1 w 42"/>
                <a:gd name="T45" fmla="*/ 18 h 76"/>
                <a:gd name="T46" fmla="*/ 0 w 42"/>
                <a:gd name="T47" fmla="*/ 18 h 76"/>
                <a:gd name="T48" fmla="*/ 0 w 42"/>
                <a:gd name="T49" fmla="*/ 18 h 76"/>
                <a:gd name="T50" fmla="*/ 0 w 42"/>
                <a:gd name="T51" fmla="*/ 21 h 76"/>
                <a:gd name="T52" fmla="*/ 0 w 42"/>
                <a:gd name="T53" fmla="*/ 22 h 76"/>
                <a:gd name="T54" fmla="*/ 1 w 42"/>
                <a:gd name="T55" fmla="*/ 22 h 76"/>
                <a:gd name="T56" fmla="*/ 9 w 42"/>
                <a:gd name="T57" fmla="*/ 22 h 76"/>
                <a:gd name="T58" fmla="*/ 9 w 42"/>
                <a:gd name="T59" fmla="*/ 57 h 76"/>
                <a:gd name="T60" fmla="*/ 26 w 42"/>
                <a:gd name="T61" fmla="*/ 76 h 76"/>
                <a:gd name="T62" fmla="*/ 41 w 42"/>
                <a:gd name="T63" fmla="*/ 64 h 76"/>
                <a:gd name="T64" fmla="*/ 42 w 42"/>
                <a:gd name="T65" fmla="*/ 6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76">
                  <a:moveTo>
                    <a:pt x="42" y="63"/>
                  </a:moveTo>
                  <a:cubicBezTo>
                    <a:pt x="41" y="63"/>
                    <a:pt x="41" y="63"/>
                    <a:pt x="41" y="63"/>
                  </a:cubicBezTo>
                  <a:cubicBezTo>
                    <a:pt x="38" y="63"/>
                    <a:pt x="38" y="63"/>
                    <a:pt x="38" y="63"/>
                  </a:cubicBezTo>
                  <a:cubicBezTo>
                    <a:pt x="37" y="63"/>
                    <a:pt x="37" y="63"/>
                    <a:pt x="37" y="63"/>
                  </a:cubicBezTo>
                  <a:cubicBezTo>
                    <a:pt x="37" y="64"/>
                    <a:pt x="37" y="64"/>
                    <a:pt x="37" y="64"/>
                  </a:cubicBezTo>
                  <a:cubicBezTo>
                    <a:pt x="37" y="66"/>
                    <a:pt x="35" y="71"/>
                    <a:pt x="30" y="71"/>
                  </a:cubicBezTo>
                  <a:cubicBezTo>
                    <a:pt x="26" y="71"/>
                    <a:pt x="23" y="68"/>
                    <a:pt x="23" y="62"/>
                  </a:cubicBezTo>
                  <a:cubicBezTo>
                    <a:pt x="23" y="22"/>
                    <a:pt x="23" y="22"/>
                    <a:pt x="23" y="22"/>
                  </a:cubicBezTo>
                  <a:cubicBezTo>
                    <a:pt x="37" y="22"/>
                    <a:pt x="37" y="22"/>
                    <a:pt x="37" y="22"/>
                  </a:cubicBezTo>
                  <a:cubicBezTo>
                    <a:pt x="37" y="22"/>
                    <a:pt x="37" y="22"/>
                    <a:pt x="37" y="22"/>
                  </a:cubicBezTo>
                  <a:cubicBezTo>
                    <a:pt x="37" y="21"/>
                    <a:pt x="37" y="21"/>
                    <a:pt x="37" y="21"/>
                  </a:cubicBezTo>
                  <a:cubicBezTo>
                    <a:pt x="37" y="18"/>
                    <a:pt x="37" y="18"/>
                    <a:pt x="37" y="18"/>
                  </a:cubicBezTo>
                  <a:cubicBezTo>
                    <a:pt x="37" y="18"/>
                    <a:pt x="37" y="18"/>
                    <a:pt x="37" y="18"/>
                  </a:cubicBezTo>
                  <a:cubicBezTo>
                    <a:pt x="37" y="18"/>
                    <a:pt x="37" y="18"/>
                    <a:pt x="37" y="18"/>
                  </a:cubicBezTo>
                  <a:cubicBezTo>
                    <a:pt x="23" y="18"/>
                    <a:pt x="23" y="18"/>
                    <a:pt x="23" y="18"/>
                  </a:cubicBezTo>
                  <a:cubicBezTo>
                    <a:pt x="23" y="1"/>
                    <a:pt x="23" y="1"/>
                    <a:pt x="23" y="1"/>
                  </a:cubicBezTo>
                  <a:cubicBezTo>
                    <a:pt x="23" y="0"/>
                    <a:pt x="23" y="0"/>
                    <a:pt x="23" y="0"/>
                  </a:cubicBezTo>
                  <a:cubicBezTo>
                    <a:pt x="23" y="0"/>
                    <a:pt x="23" y="0"/>
                    <a:pt x="23" y="0"/>
                  </a:cubicBezTo>
                  <a:cubicBezTo>
                    <a:pt x="20" y="1"/>
                    <a:pt x="13" y="1"/>
                    <a:pt x="10" y="1"/>
                  </a:cubicBezTo>
                  <a:cubicBezTo>
                    <a:pt x="9" y="1"/>
                    <a:pt x="9" y="1"/>
                    <a:pt x="9" y="1"/>
                  </a:cubicBezTo>
                  <a:cubicBezTo>
                    <a:pt x="9" y="2"/>
                    <a:pt x="9" y="2"/>
                    <a:pt x="9" y="2"/>
                  </a:cubicBezTo>
                  <a:cubicBezTo>
                    <a:pt x="9" y="18"/>
                    <a:pt x="9" y="18"/>
                    <a:pt x="9" y="18"/>
                  </a:cubicBezTo>
                  <a:cubicBezTo>
                    <a:pt x="1" y="18"/>
                    <a:pt x="1" y="18"/>
                    <a:pt x="1" y="18"/>
                  </a:cubicBezTo>
                  <a:cubicBezTo>
                    <a:pt x="0" y="18"/>
                    <a:pt x="0" y="18"/>
                    <a:pt x="0" y="18"/>
                  </a:cubicBezTo>
                  <a:cubicBezTo>
                    <a:pt x="0" y="18"/>
                    <a:pt x="0" y="18"/>
                    <a:pt x="0" y="18"/>
                  </a:cubicBezTo>
                  <a:cubicBezTo>
                    <a:pt x="0" y="21"/>
                    <a:pt x="0" y="21"/>
                    <a:pt x="0" y="21"/>
                  </a:cubicBezTo>
                  <a:cubicBezTo>
                    <a:pt x="0" y="22"/>
                    <a:pt x="0" y="22"/>
                    <a:pt x="0" y="22"/>
                  </a:cubicBezTo>
                  <a:cubicBezTo>
                    <a:pt x="1" y="22"/>
                    <a:pt x="1" y="22"/>
                    <a:pt x="1" y="22"/>
                  </a:cubicBezTo>
                  <a:cubicBezTo>
                    <a:pt x="9" y="22"/>
                    <a:pt x="9" y="22"/>
                    <a:pt x="9" y="22"/>
                  </a:cubicBezTo>
                  <a:cubicBezTo>
                    <a:pt x="9" y="57"/>
                    <a:pt x="9" y="57"/>
                    <a:pt x="9" y="57"/>
                  </a:cubicBezTo>
                  <a:cubicBezTo>
                    <a:pt x="9" y="70"/>
                    <a:pt x="15" y="76"/>
                    <a:pt x="26" y="76"/>
                  </a:cubicBezTo>
                  <a:cubicBezTo>
                    <a:pt x="38" y="76"/>
                    <a:pt x="41" y="67"/>
                    <a:pt x="41" y="64"/>
                  </a:cubicBezTo>
                  <a:lnTo>
                    <a:pt x="42"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132" name="Freeform 33">
              <a:extLst>
                <a:ext uri="{FF2B5EF4-FFF2-40B4-BE49-F238E27FC236}">
                  <a16:creationId xmlns:a16="http://schemas.microsoft.com/office/drawing/2014/main" id="{6FFDE1B4-08F8-3619-A992-D022D59916C3}"/>
                </a:ext>
              </a:extLst>
            </p:cNvPr>
            <p:cNvSpPr>
              <a:spLocks noEditPoints="1"/>
            </p:cNvSpPr>
            <p:nvPr/>
          </p:nvSpPr>
          <p:spPr bwMode="auto">
            <a:xfrm>
              <a:off x="2882" y="1890"/>
              <a:ext cx="364" cy="238"/>
            </a:xfrm>
            <a:custGeom>
              <a:avLst/>
              <a:gdLst>
                <a:gd name="T0" fmla="*/ 144 w 153"/>
                <a:gd name="T1" fmla="*/ 58 h 98"/>
                <a:gd name="T2" fmla="*/ 125 w 153"/>
                <a:gd name="T3" fmla="*/ 39 h 98"/>
                <a:gd name="T4" fmla="*/ 107 w 153"/>
                <a:gd name="T5" fmla="*/ 41 h 98"/>
                <a:gd name="T6" fmla="*/ 106 w 153"/>
                <a:gd name="T7" fmla="*/ 41 h 98"/>
                <a:gd name="T8" fmla="*/ 84 w 153"/>
                <a:gd name="T9" fmla="*/ 41 h 98"/>
                <a:gd name="T10" fmla="*/ 84 w 153"/>
                <a:gd name="T11" fmla="*/ 44 h 98"/>
                <a:gd name="T12" fmla="*/ 85 w 153"/>
                <a:gd name="T13" fmla="*/ 45 h 98"/>
                <a:gd name="T14" fmla="*/ 93 w 153"/>
                <a:gd name="T15" fmla="*/ 94 h 98"/>
                <a:gd name="T16" fmla="*/ 45 w 153"/>
                <a:gd name="T17" fmla="*/ 1 h 98"/>
                <a:gd name="T18" fmla="*/ 44 w 153"/>
                <a:gd name="T19" fmla="*/ 0 h 98"/>
                <a:gd name="T20" fmla="*/ 41 w 153"/>
                <a:gd name="T21" fmla="*/ 0 h 98"/>
                <a:gd name="T22" fmla="*/ 9 w 153"/>
                <a:gd name="T23" fmla="*/ 94 h 98"/>
                <a:gd name="T24" fmla="*/ 0 w 153"/>
                <a:gd name="T25" fmla="*/ 94 h 98"/>
                <a:gd name="T26" fmla="*/ 0 w 153"/>
                <a:gd name="T27" fmla="*/ 97 h 98"/>
                <a:gd name="T28" fmla="*/ 0 w 153"/>
                <a:gd name="T29" fmla="*/ 98 h 98"/>
                <a:gd name="T30" fmla="*/ 26 w 153"/>
                <a:gd name="T31" fmla="*/ 98 h 98"/>
                <a:gd name="T32" fmla="*/ 26 w 153"/>
                <a:gd name="T33" fmla="*/ 94 h 98"/>
                <a:gd name="T34" fmla="*/ 26 w 153"/>
                <a:gd name="T35" fmla="*/ 94 h 98"/>
                <a:gd name="T36" fmla="*/ 23 w 153"/>
                <a:gd name="T37" fmla="*/ 67 h 98"/>
                <a:gd name="T38" fmla="*/ 60 w 153"/>
                <a:gd name="T39" fmla="*/ 94 h 98"/>
                <a:gd name="T40" fmla="*/ 48 w 153"/>
                <a:gd name="T41" fmla="*/ 94 h 98"/>
                <a:gd name="T42" fmla="*/ 48 w 153"/>
                <a:gd name="T43" fmla="*/ 97 h 98"/>
                <a:gd name="T44" fmla="*/ 48 w 153"/>
                <a:gd name="T45" fmla="*/ 98 h 98"/>
                <a:gd name="T46" fmla="*/ 116 w 153"/>
                <a:gd name="T47" fmla="*/ 98 h 98"/>
                <a:gd name="T48" fmla="*/ 116 w 153"/>
                <a:gd name="T49" fmla="*/ 94 h 98"/>
                <a:gd name="T50" fmla="*/ 115 w 153"/>
                <a:gd name="T51" fmla="*/ 94 h 98"/>
                <a:gd name="T52" fmla="*/ 107 w 153"/>
                <a:gd name="T53" fmla="*/ 67 h 98"/>
                <a:gd name="T54" fmla="*/ 130 w 153"/>
                <a:gd name="T55" fmla="*/ 55 h 98"/>
                <a:gd name="T56" fmla="*/ 122 w 153"/>
                <a:gd name="T57" fmla="*/ 94 h 98"/>
                <a:gd name="T58" fmla="*/ 122 w 153"/>
                <a:gd name="T59" fmla="*/ 94 h 98"/>
                <a:gd name="T60" fmla="*/ 122 w 153"/>
                <a:gd name="T61" fmla="*/ 98 h 98"/>
                <a:gd name="T62" fmla="*/ 152 w 153"/>
                <a:gd name="T63" fmla="*/ 98 h 98"/>
                <a:gd name="T64" fmla="*/ 153 w 153"/>
                <a:gd name="T65" fmla="*/ 97 h 98"/>
                <a:gd name="T66" fmla="*/ 153 w 153"/>
                <a:gd name="T67" fmla="*/ 94 h 98"/>
                <a:gd name="T68" fmla="*/ 144 w 153"/>
                <a:gd name="T69" fmla="*/ 94 h 98"/>
                <a:gd name="T70" fmla="*/ 50 w 153"/>
                <a:gd name="T71" fmla="*/ 63 h 98"/>
                <a:gd name="T72" fmla="*/ 37 w 153"/>
                <a:gd name="T73" fmla="*/ 2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3" h="98">
                  <a:moveTo>
                    <a:pt x="144" y="94"/>
                  </a:moveTo>
                  <a:cubicBezTo>
                    <a:pt x="144" y="58"/>
                    <a:pt x="144" y="58"/>
                    <a:pt x="144" y="58"/>
                  </a:cubicBezTo>
                  <a:cubicBezTo>
                    <a:pt x="144" y="53"/>
                    <a:pt x="142" y="48"/>
                    <a:pt x="139" y="44"/>
                  </a:cubicBezTo>
                  <a:cubicBezTo>
                    <a:pt x="135" y="41"/>
                    <a:pt x="130" y="39"/>
                    <a:pt x="125" y="39"/>
                  </a:cubicBezTo>
                  <a:cubicBezTo>
                    <a:pt x="117" y="39"/>
                    <a:pt x="111" y="42"/>
                    <a:pt x="107" y="48"/>
                  </a:cubicBezTo>
                  <a:cubicBezTo>
                    <a:pt x="107" y="41"/>
                    <a:pt x="107" y="41"/>
                    <a:pt x="107" y="41"/>
                  </a:cubicBezTo>
                  <a:cubicBezTo>
                    <a:pt x="107" y="41"/>
                    <a:pt x="107" y="41"/>
                    <a:pt x="107" y="41"/>
                  </a:cubicBezTo>
                  <a:cubicBezTo>
                    <a:pt x="106" y="41"/>
                    <a:pt x="106" y="41"/>
                    <a:pt x="106" y="41"/>
                  </a:cubicBezTo>
                  <a:cubicBezTo>
                    <a:pt x="85" y="41"/>
                    <a:pt x="85" y="41"/>
                    <a:pt x="85" y="41"/>
                  </a:cubicBezTo>
                  <a:cubicBezTo>
                    <a:pt x="84" y="41"/>
                    <a:pt x="84" y="41"/>
                    <a:pt x="84" y="41"/>
                  </a:cubicBezTo>
                  <a:cubicBezTo>
                    <a:pt x="84" y="41"/>
                    <a:pt x="84" y="41"/>
                    <a:pt x="84" y="41"/>
                  </a:cubicBezTo>
                  <a:cubicBezTo>
                    <a:pt x="84" y="44"/>
                    <a:pt x="84" y="44"/>
                    <a:pt x="84" y="44"/>
                  </a:cubicBezTo>
                  <a:cubicBezTo>
                    <a:pt x="84" y="45"/>
                    <a:pt x="84" y="45"/>
                    <a:pt x="84" y="45"/>
                  </a:cubicBezTo>
                  <a:cubicBezTo>
                    <a:pt x="85" y="45"/>
                    <a:pt x="85" y="45"/>
                    <a:pt x="85" y="45"/>
                  </a:cubicBezTo>
                  <a:cubicBezTo>
                    <a:pt x="93" y="45"/>
                    <a:pt x="93" y="45"/>
                    <a:pt x="93" y="45"/>
                  </a:cubicBezTo>
                  <a:cubicBezTo>
                    <a:pt x="93" y="94"/>
                    <a:pt x="93" y="94"/>
                    <a:pt x="93" y="94"/>
                  </a:cubicBezTo>
                  <a:cubicBezTo>
                    <a:pt x="77" y="94"/>
                    <a:pt x="77" y="94"/>
                    <a:pt x="77" y="94"/>
                  </a:cubicBezTo>
                  <a:cubicBezTo>
                    <a:pt x="45" y="1"/>
                    <a:pt x="45" y="1"/>
                    <a:pt x="45" y="1"/>
                  </a:cubicBezTo>
                  <a:cubicBezTo>
                    <a:pt x="45" y="0"/>
                    <a:pt x="45" y="0"/>
                    <a:pt x="45" y="0"/>
                  </a:cubicBezTo>
                  <a:cubicBezTo>
                    <a:pt x="44" y="0"/>
                    <a:pt x="44" y="0"/>
                    <a:pt x="44" y="0"/>
                  </a:cubicBezTo>
                  <a:cubicBezTo>
                    <a:pt x="41" y="0"/>
                    <a:pt x="41" y="0"/>
                    <a:pt x="41" y="0"/>
                  </a:cubicBezTo>
                  <a:cubicBezTo>
                    <a:pt x="41" y="0"/>
                    <a:pt x="41" y="0"/>
                    <a:pt x="41" y="0"/>
                  </a:cubicBezTo>
                  <a:cubicBezTo>
                    <a:pt x="41" y="1"/>
                    <a:pt x="41" y="1"/>
                    <a:pt x="41" y="1"/>
                  </a:cubicBezTo>
                  <a:cubicBezTo>
                    <a:pt x="9" y="94"/>
                    <a:pt x="9" y="94"/>
                    <a:pt x="9" y="94"/>
                  </a:cubicBezTo>
                  <a:cubicBezTo>
                    <a:pt x="0" y="94"/>
                    <a:pt x="0" y="94"/>
                    <a:pt x="0" y="94"/>
                  </a:cubicBezTo>
                  <a:cubicBezTo>
                    <a:pt x="0" y="94"/>
                    <a:pt x="0" y="94"/>
                    <a:pt x="0" y="94"/>
                  </a:cubicBezTo>
                  <a:cubicBezTo>
                    <a:pt x="0" y="94"/>
                    <a:pt x="0" y="94"/>
                    <a:pt x="0" y="94"/>
                  </a:cubicBezTo>
                  <a:cubicBezTo>
                    <a:pt x="0" y="97"/>
                    <a:pt x="0" y="97"/>
                    <a:pt x="0" y="97"/>
                  </a:cubicBezTo>
                  <a:cubicBezTo>
                    <a:pt x="0" y="98"/>
                    <a:pt x="0" y="98"/>
                    <a:pt x="0" y="98"/>
                  </a:cubicBezTo>
                  <a:cubicBezTo>
                    <a:pt x="0" y="98"/>
                    <a:pt x="0" y="98"/>
                    <a:pt x="0" y="98"/>
                  </a:cubicBezTo>
                  <a:cubicBezTo>
                    <a:pt x="26" y="98"/>
                    <a:pt x="26" y="98"/>
                    <a:pt x="26" y="98"/>
                  </a:cubicBezTo>
                  <a:cubicBezTo>
                    <a:pt x="26" y="98"/>
                    <a:pt x="26" y="98"/>
                    <a:pt x="26" y="98"/>
                  </a:cubicBezTo>
                  <a:cubicBezTo>
                    <a:pt x="26" y="97"/>
                    <a:pt x="26" y="97"/>
                    <a:pt x="26" y="97"/>
                  </a:cubicBezTo>
                  <a:cubicBezTo>
                    <a:pt x="26" y="94"/>
                    <a:pt x="26" y="94"/>
                    <a:pt x="26" y="94"/>
                  </a:cubicBezTo>
                  <a:cubicBezTo>
                    <a:pt x="26" y="94"/>
                    <a:pt x="26" y="94"/>
                    <a:pt x="26" y="94"/>
                  </a:cubicBezTo>
                  <a:cubicBezTo>
                    <a:pt x="26" y="94"/>
                    <a:pt x="26" y="94"/>
                    <a:pt x="26" y="94"/>
                  </a:cubicBezTo>
                  <a:cubicBezTo>
                    <a:pt x="14" y="94"/>
                    <a:pt x="14" y="94"/>
                    <a:pt x="14" y="94"/>
                  </a:cubicBezTo>
                  <a:cubicBezTo>
                    <a:pt x="23" y="67"/>
                    <a:pt x="23" y="67"/>
                    <a:pt x="23" y="67"/>
                  </a:cubicBezTo>
                  <a:cubicBezTo>
                    <a:pt x="51" y="67"/>
                    <a:pt x="51" y="67"/>
                    <a:pt x="51" y="67"/>
                  </a:cubicBezTo>
                  <a:cubicBezTo>
                    <a:pt x="60" y="94"/>
                    <a:pt x="60" y="94"/>
                    <a:pt x="60" y="94"/>
                  </a:cubicBezTo>
                  <a:cubicBezTo>
                    <a:pt x="48" y="94"/>
                    <a:pt x="48" y="94"/>
                    <a:pt x="48" y="94"/>
                  </a:cubicBezTo>
                  <a:cubicBezTo>
                    <a:pt x="48" y="94"/>
                    <a:pt x="48" y="94"/>
                    <a:pt x="48" y="94"/>
                  </a:cubicBezTo>
                  <a:cubicBezTo>
                    <a:pt x="48" y="94"/>
                    <a:pt x="48" y="94"/>
                    <a:pt x="48" y="94"/>
                  </a:cubicBezTo>
                  <a:cubicBezTo>
                    <a:pt x="48" y="97"/>
                    <a:pt x="48" y="97"/>
                    <a:pt x="48" y="97"/>
                  </a:cubicBezTo>
                  <a:cubicBezTo>
                    <a:pt x="48" y="98"/>
                    <a:pt x="48" y="98"/>
                    <a:pt x="48" y="98"/>
                  </a:cubicBezTo>
                  <a:cubicBezTo>
                    <a:pt x="48" y="98"/>
                    <a:pt x="48" y="98"/>
                    <a:pt x="48" y="98"/>
                  </a:cubicBezTo>
                  <a:cubicBezTo>
                    <a:pt x="115" y="98"/>
                    <a:pt x="115" y="98"/>
                    <a:pt x="115" y="98"/>
                  </a:cubicBezTo>
                  <a:cubicBezTo>
                    <a:pt x="116" y="98"/>
                    <a:pt x="116" y="98"/>
                    <a:pt x="116" y="98"/>
                  </a:cubicBezTo>
                  <a:cubicBezTo>
                    <a:pt x="116" y="97"/>
                    <a:pt x="116" y="97"/>
                    <a:pt x="116" y="97"/>
                  </a:cubicBezTo>
                  <a:cubicBezTo>
                    <a:pt x="116" y="94"/>
                    <a:pt x="116" y="94"/>
                    <a:pt x="116" y="94"/>
                  </a:cubicBezTo>
                  <a:cubicBezTo>
                    <a:pt x="116" y="94"/>
                    <a:pt x="116" y="94"/>
                    <a:pt x="116" y="94"/>
                  </a:cubicBezTo>
                  <a:cubicBezTo>
                    <a:pt x="115" y="94"/>
                    <a:pt x="115" y="94"/>
                    <a:pt x="115" y="94"/>
                  </a:cubicBezTo>
                  <a:cubicBezTo>
                    <a:pt x="107" y="94"/>
                    <a:pt x="107" y="94"/>
                    <a:pt x="107" y="94"/>
                  </a:cubicBezTo>
                  <a:cubicBezTo>
                    <a:pt x="107" y="67"/>
                    <a:pt x="107" y="67"/>
                    <a:pt x="107" y="67"/>
                  </a:cubicBezTo>
                  <a:cubicBezTo>
                    <a:pt x="107" y="50"/>
                    <a:pt x="116" y="44"/>
                    <a:pt x="121" y="44"/>
                  </a:cubicBezTo>
                  <a:cubicBezTo>
                    <a:pt x="127" y="44"/>
                    <a:pt x="130" y="48"/>
                    <a:pt x="130" y="55"/>
                  </a:cubicBezTo>
                  <a:cubicBezTo>
                    <a:pt x="130" y="94"/>
                    <a:pt x="130" y="94"/>
                    <a:pt x="130" y="94"/>
                  </a:cubicBezTo>
                  <a:cubicBezTo>
                    <a:pt x="122" y="94"/>
                    <a:pt x="122" y="94"/>
                    <a:pt x="122" y="94"/>
                  </a:cubicBezTo>
                  <a:cubicBezTo>
                    <a:pt x="122" y="94"/>
                    <a:pt x="122" y="94"/>
                    <a:pt x="122" y="94"/>
                  </a:cubicBezTo>
                  <a:cubicBezTo>
                    <a:pt x="122" y="94"/>
                    <a:pt x="122" y="94"/>
                    <a:pt x="122" y="94"/>
                  </a:cubicBezTo>
                  <a:cubicBezTo>
                    <a:pt x="122" y="97"/>
                    <a:pt x="122" y="97"/>
                    <a:pt x="122" y="97"/>
                  </a:cubicBezTo>
                  <a:cubicBezTo>
                    <a:pt x="122" y="98"/>
                    <a:pt x="122" y="98"/>
                    <a:pt x="122" y="98"/>
                  </a:cubicBezTo>
                  <a:cubicBezTo>
                    <a:pt x="122" y="98"/>
                    <a:pt x="122" y="98"/>
                    <a:pt x="122" y="98"/>
                  </a:cubicBezTo>
                  <a:cubicBezTo>
                    <a:pt x="152" y="98"/>
                    <a:pt x="152" y="98"/>
                    <a:pt x="152" y="98"/>
                  </a:cubicBezTo>
                  <a:cubicBezTo>
                    <a:pt x="153" y="98"/>
                    <a:pt x="153" y="98"/>
                    <a:pt x="153" y="98"/>
                  </a:cubicBezTo>
                  <a:cubicBezTo>
                    <a:pt x="153" y="97"/>
                    <a:pt x="153" y="97"/>
                    <a:pt x="153" y="97"/>
                  </a:cubicBezTo>
                  <a:cubicBezTo>
                    <a:pt x="153" y="94"/>
                    <a:pt x="153" y="94"/>
                    <a:pt x="153" y="94"/>
                  </a:cubicBezTo>
                  <a:cubicBezTo>
                    <a:pt x="153" y="94"/>
                    <a:pt x="153" y="94"/>
                    <a:pt x="153" y="94"/>
                  </a:cubicBezTo>
                  <a:cubicBezTo>
                    <a:pt x="152" y="94"/>
                    <a:pt x="152" y="94"/>
                    <a:pt x="152" y="94"/>
                  </a:cubicBezTo>
                  <a:lnTo>
                    <a:pt x="144" y="94"/>
                  </a:lnTo>
                  <a:close/>
                  <a:moveTo>
                    <a:pt x="37" y="25"/>
                  </a:moveTo>
                  <a:cubicBezTo>
                    <a:pt x="50" y="63"/>
                    <a:pt x="50" y="63"/>
                    <a:pt x="50" y="63"/>
                  </a:cubicBezTo>
                  <a:cubicBezTo>
                    <a:pt x="24" y="63"/>
                    <a:pt x="24" y="63"/>
                    <a:pt x="24" y="63"/>
                  </a:cubicBezTo>
                  <a:lnTo>
                    <a:pt x="37"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133" name="Freeform 34">
              <a:extLst>
                <a:ext uri="{FF2B5EF4-FFF2-40B4-BE49-F238E27FC236}">
                  <a16:creationId xmlns:a16="http://schemas.microsoft.com/office/drawing/2014/main" id="{75CCF6C8-E562-EBFC-5FD0-12EF07FB6298}"/>
                </a:ext>
              </a:extLst>
            </p:cNvPr>
            <p:cNvSpPr>
              <a:spLocks/>
            </p:cNvSpPr>
            <p:nvPr/>
          </p:nvSpPr>
          <p:spPr bwMode="auto">
            <a:xfrm>
              <a:off x="3338" y="1892"/>
              <a:ext cx="171" cy="236"/>
            </a:xfrm>
            <a:custGeom>
              <a:avLst/>
              <a:gdLst>
                <a:gd name="T0" fmla="*/ 63 w 72"/>
                <a:gd name="T1" fmla="*/ 93 h 97"/>
                <a:gd name="T2" fmla="*/ 63 w 72"/>
                <a:gd name="T3" fmla="*/ 57 h 97"/>
                <a:gd name="T4" fmla="*/ 43 w 72"/>
                <a:gd name="T5" fmla="*/ 38 h 97"/>
                <a:gd name="T6" fmla="*/ 24 w 72"/>
                <a:gd name="T7" fmla="*/ 46 h 97"/>
                <a:gd name="T8" fmla="*/ 24 w 72"/>
                <a:gd name="T9" fmla="*/ 0 h 97"/>
                <a:gd name="T10" fmla="*/ 24 w 72"/>
                <a:gd name="T11" fmla="*/ 0 h 97"/>
                <a:gd name="T12" fmla="*/ 23 w 72"/>
                <a:gd name="T13" fmla="*/ 0 h 97"/>
                <a:gd name="T14" fmla="*/ 2 w 72"/>
                <a:gd name="T15" fmla="*/ 0 h 97"/>
                <a:gd name="T16" fmla="*/ 1 w 72"/>
                <a:gd name="T17" fmla="*/ 0 h 97"/>
                <a:gd name="T18" fmla="*/ 1 w 72"/>
                <a:gd name="T19" fmla="*/ 0 h 97"/>
                <a:gd name="T20" fmla="*/ 1 w 72"/>
                <a:gd name="T21" fmla="*/ 3 h 97"/>
                <a:gd name="T22" fmla="*/ 1 w 72"/>
                <a:gd name="T23" fmla="*/ 4 h 97"/>
                <a:gd name="T24" fmla="*/ 2 w 72"/>
                <a:gd name="T25" fmla="*/ 4 h 97"/>
                <a:gd name="T26" fmla="*/ 10 w 72"/>
                <a:gd name="T27" fmla="*/ 4 h 97"/>
                <a:gd name="T28" fmla="*/ 10 w 72"/>
                <a:gd name="T29" fmla="*/ 93 h 97"/>
                <a:gd name="T30" fmla="*/ 1 w 72"/>
                <a:gd name="T31" fmla="*/ 93 h 97"/>
                <a:gd name="T32" fmla="*/ 0 w 72"/>
                <a:gd name="T33" fmla="*/ 93 h 97"/>
                <a:gd name="T34" fmla="*/ 0 w 72"/>
                <a:gd name="T35" fmla="*/ 93 h 97"/>
                <a:gd name="T36" fmla="*/ 0 w 72"/>
                <a:gd name="T37" fmla="*/ 96 h 97"/>
                <a:gd name="T38" fmla="*/ 0 w 72"/>
                <a:gd name="T39" fmla="*/ 97 h 97"/>
                <a:gd name="T40" fmla="*/ 1 w 72"/>
                <a:gd name="T41" fmla="*/ 97 h 97"/>
                <a:gd name="T42" fmla="*/ 32 w 72"/>
                <a:gd name="T43" fmla="*/ 97 h 97"/>
                <a:gd name="T44" fmla="*/ 32 w 72"/>
                <a:gd name="T45" fmla="*/ 97 h 97"/>
                <a:gd name="T46" fmla="*/ 32 w 72"/>
                <a:gd name="T47" fmla="*/ 96 h 97"/>
                <a:gd name="T48" fmla="*/ 32 w 72"/>
                <a:gd name="T49" fmla="*/ 93 h 97"/>
                <a:gd name="T50" fmla="*/ 32 w 72"/>
                <a:gd name="T51" fmla="*/ 93 h 97"/>
                <a:gd name="T52" fmla="*/ 32 w 72"/>
                <a:gd name="T53" fmla="*/ 93 h 97"/>
                <a:gd name="T54" fmla="*/ 24 w 72"/>
                <a:gd name="T55" fmla="*/ 93 h 97"/>
                <a:gd name="T56" fmla="*/ 24 w 72"/>
                <a:gd name="T57" fmla="*/ 65 h 97"/>
                <a:gd name="T58" fmla="*/ 30 w 72"/>
                <a:gd name="T59" fmla="*/ 48 h 97"/>
                <a:gd name="T60" fmla="*/ 39 w 72"/>
                <a:gd name="T61" fmla="*/ 44 h 97"/>
                <a:gd name="T62" fmla="*/ 49 w 72"/>
                <a:gd name="T63" fmla="*/ 55 h 97"/>
                <a:gd name="T64" fmla="*/ 49 w 72"/>
                <a:gd name="T65" fmla="*/ 93 h 97"/>
                <a:gd name="T66" fmla="*/ 40 w 72"/>
                <a:gd name="T67" fmla="*/ 93 h 97"/>
                <a:gd name="T68" fmla="*/ 40 w 72"/>
                <a:gd name="T69" fmla="*/ 93 h 97"/>
                <a:gd name="T70" fmla="*/ 40 w 72"/>
                <a:gd name="T71" fmla="*/ 93 h 97"/>
                <a:gd name="T72" fmla="*/ 40 w 72"/>
                <a:gd name="T73" fmla="*/ 96 h 97"/>
                <a:gd name="T74" fmla="*/ 40 w 72"/>
                <a:gd name="T75" fmla="*/ 97 h 97"/>
                <a:gd name="T76" fmla="*/ 40 w 72"/>
                <a:gd name="T77" fmla="*/ 97 h 97"/>
                <a:gd name="T78" fmla="*/ 71 w 72"/>
                <a:gd name="T79" fmla="*/ 97 h 97"/>
                <a:gd name="T80" fmla="*/ 72 w 72"/>
                <a:gd name="T81" fmla="*/ 97 h 97"/>
                <a:gd name="T82" fmla="*/ 72 w 72"/>
                <a:gd name="T83" fmla="*/ 96 h 97"/>
                <a:gd name="T84" fmla="*/ 72 w 72"/>
                <a:gd name="T85" fmla="*/ 93 h 97"/>
                <a:gd name="T86" fmla="*/ 72 w 72"/>
                <a:gd name="T87" fmla="*/ 93 h 97"/>
                <a:gd name="T88" fmla="*/ 71 w 72"/>
                <a:gd name="T89" fmla="*/ 93 h 97"/>
                <a:gd name="T90" fmla="*/ 63 w 72"/>
                <a:gd name="T91" fmla="*/ 9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2" h="97">
                  <a:moveTo>
                    <a:pt x="63" y="93"/>
                  </a:moveTo>
                  <a:cubicBezTo>
                    <a:pt x="63" y="57"/>
                    <a:pt x="63" y="57"/>
                    <a:pt x="63" y="57"/>
                  </a:cubicBezTo>
                  <a:cubicBezTo>
                    <a:pt x="63" y="48"/>
                    <a:pt x="58" y="38"/>
                    <a:pt x="43" y="38"/>
                  </a:cubicBezTo>
                  <a:cubicBezTo>
                    <a:pt x="32" y="38"/>
                    <a:pt x="26" y="44"/>
                    <a:pt x="24" y="46"/>
                  </a:cubicBezTo>
                  <a:cubicBezTo>
                    <a:pt x="24" y="0"/>
                    <a:pt x="24" y="0"/>
                    <a:pt x="24" y="0"/>
                  </a:cubicBezTo>
                  <a:cubicBezTo>
                    <a:pt x="24" y="0"/>
                    <a:pt x="24" y="0"/>
                    <a:pt x="24" y="0"/>
                  </a:cubicBezTo>
                  <a:cubicBezTo>
                    <a:pt x="23" y="0"/>
                    <a:pt x="23" y="0"/>
                    <a:pt x="23" y="0"/>
                  </a:cubicBezTo>
                  <a:cubicBezTo>
                    <a:pt x="2" y="0"/>
                    <a:pt x="2" y="0"/>
                    <a:pt x="2" y="0"/>
                  </a:cubicBezTo>
                  <a:cubicBezTo>
                    <a:pt x="1" y="0"/>
                    <a:pt x="1" y="0"/>
                    <a:pt x="1" y="0"/>
                  </a:cubicBezTo>
                  <a:cubicBezTo>
                    <a:pt x="1" y="0"/>
                    <a:pt x="1" y="0"/>
                    <a:pt x="1" y="0"/>
                  </a:cubicBezTo>
                  <a:cubicBezTo>
                    <a:pt x="1" y="3"/>
                    <a:pt x="1" y="3"/>
                    <a:pt x="1" y="3"/>
                  </a:cubicBezTo>
                  <a:cubicBezTo>
                    <a:pt x="1" y="4"/>
                    <a:pt x="1" y="4"/>
                    <a:pt x="1" y="4"/>
                  </a:cubicBezTo>
                  <a:cubicBezTo>
                    <a:pt x="2" y="4"/>
                    <a:pt x="2" y="4"/>
                    <a:pt x="2" y="4"/>
                  </a:cubicBezTo>
                  <a:cubicBezTo>
                    <a:pt x="10" y="4"/>
                    <a:pt x="10" y="4"/>
                    <a:pt x="10" y="4"/>
                  </a:cubicBezTo>
                  <a:cubicBezTo>
                    <a:pt x="10" y="93"/>
                    <a:pt x="10" y="93"/>
                    <a:pt x="10" y="93"/>
                  </a:cubicBezTo>
                  <a:cubicBezTo>
                    <a:pt x="1" y="93"/>
                    <a:pt x="1" y="93"/>
                    <a:pt x="1" y="93"/>
                  </a:cubicBezTo>
                  <a:cubicBezTo>
                    <a:pt x="0" y="93"/>
                    <a:pt x="0" y="93"/>
                    <a:pt x="0" y="93"/>
                  </a:cubicBezTo>
                  <a:cubicBezTo>
                    <a:pt x="0" y="93"/>
                    <a:pt x="0" y="93"/>
                    <a:pt x="0" y="93"/>
                  </a:cubicBezTo>
                  <a:cubicBezTo>
                    <a:pt x="0" y="96"/>
                    <a:pt x="0" y="96"/>
                    <a:pt x="0" y="96"/>
                  </a:cubicBezTo>
                  <a:cubicBezTo>
                    <a:pt x="0" y="97"/>
                    <a:pt x="0" y="97"/>
                    <a:pt x="0" y="97"/>
                  </a:cubicBezTo>
                  <a:cubicBezTo>
                    <a:pt x="1" y="97"/>
                    <a:pt x="1" y="97"/>
                    <a:pt x="1" y="97"/>
                  </a:cubicBezTo>
                  <a:cubicBezTo>
                    <a:pt x="32" y="97"/>
                    <a:pt x="32" y="97"/>
                    <a:pt x="32" y="97"/>
                  </a:cubicBezTo>
                  <a:cubicBezTo>
                    <a:pt x="32" y="97"/>
                    <a:pt x="32" y="97"/>
                    <a:pt x="32" y="97"/>
                  </a:cubicBezTo>
                  <a:cubicBezTo>
                    <a:pt x="32" y="96"/>
                    <a:pt x="32" y="96"/>
                    <a:pt x="32" y="96"/>
                  </a:cubicBezTo>
                  <a:cubicBezTo>
                    <a:pt x="32" y="93"/>
                    <a:pt x="32" y="93"/>
                    <a:pt x="32" y="93"/>
                  </a:cubicBezTo>
                  <a:cubicBezTo>
                    <a:pt x="32" y="93"/>
                    <a:pt x="32" y="93"/>
                    <a:pt x="32" y="93"/>
                  </a:cubicBezTo>
                  <a:cubicBezTo>
                    <a:pt x="32" y="93"/>
                    <a:pt x="32" y="93"/>
                    <a:pt x="32" y="93"/>
                  </a:cubicBezTo>
                  <a:cubicBezTo>
                    <a:pt x="24" y="93"/>
                    <a:pt x="24" y="93"/>
                    <a:pt x="24" y="93"/>
                  </a:cubicBezTo>
                  <a:cubicBezTo>
                    <a:pt x="24" y="65"/>
                    <a:pt x="24" y="65"/>
                    <a:pt x="24" y="65"/>
                  </a:cubicBezTo>
                  <a:cubicBezTo>
                    <a:pt x="24" y="56"/>
                    <a:pt x="27" y="50"/>
                    <a:pt x="30" y="48"/>
                  </a:cubicBezTo>
                  <a:cubicBezTo>
                    <a:pt x="32" y="45"/>
                    <a:pt x="36" y="44"/>
                    <a:pt x="39" y="44"/>
                  </a:cubicBezTo>
                  <a:cubicBezTo>
                    <a:pt x="47" y="44"/>
                    <a:pt x="49" y="50"/>
                    <a:pt x="49" y="55"/>
                  </a:cubicBezTo>
                  <a:cubicBezTo>
                    <a:pt x="49" y="93"/>
                    <a:pt x="49" y="93"/>
                    <a:pt x="49" y="93"/>
                  </a:cubicBezTo>
                  <a:cubicBezTo>
                    <a:pt x="40" y="93"/>
                    <a:pt x="40" y="93"/>
                    <a:pt x="40" y="93"/>
                  </a:cubicBezTo>
                  <a:cubicBezTo>
                    <a:pt x="40" y="93"/>
                    <a:pt x="40" y="93"/>
                    <a:pt x="40" y="93"/>
                  </a:cubicBezTo>
                  <a:cubicBezTo>
                    <a:pt x="40" y="93"/>
                    <a:pt x="40" y="93"/>
                    <a:pt x="40" y="93"/>
                  </a:cubicBezTo>
                  <a:cubicBezTo>
                    <a:pt x="40" y="96"/>
                    <a:pt x="40" y="96"/>
                    <a:pt x="40" y="96"/>
                  </a:cubicBezTo>
                  <a:cubicBezTo>
                    <a:pt x="40" y="97"/>
                    <a:pt x="40" y="97"/>
                    <a:pt x="40" y="97"/>
                  </a:cubicBezTo>
                  <a:cubicBezTo>
                    <a:pt x="40" y="97"/>
                    <a:pt x="40" y="97"/>
                    <a:pt x="40" y="97"/>
                  </a:cubicBezTo>
                  <a:cubicBezTo>
                    <a:pt x="71" y="97"/>
                    <a:pt x="71" y="97"/>
                    <a:pt x="71" y="97"/>
                  </a:cubicBezTo>
                  <a:cubicBezTo>
                    <a:pt x="72" y="97"/>
                    <a:pt x="72" y="97"/>
                    <a:pt x="72" y="97"/>
                  </a:cubicBezTo>
                  <a:cubicBezTo>
                    <a:pt x="72" y="96"/>
                    <a:pt x="72" y="96"/>
                    <a:pt x="72" y="96"/>
                  </a:cubicBezTo>
                  <a:cubicBezTo>
                    <a:pt x="72" y="93"/>
                    <a:pt x="72" y="93"/>
                    <a:pt x="72" y="93"/>
                  </a:cubicBezTo>
                  <a:cubicBezTo>
                    <a:pt x="72" y="93"/>
                    <a:pt x="72" y="93"/>
                    <a:pt x="72" y="93"/>
                  </a:cubicBezTo>
                  <a:cubicBezTo>
                    <a:pt x="71" y="93"/>
                    <a:pt x="71" y="93"/>
                    <a:pt x="71" y="93"/>
                  </a:cubicBezTo>
                  <a:lnTo>
                    <a:pt x="63"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sp>
          <p:nvSpPr>
            <p:cNvPr id="134" name="Freeform 35">
              <a:extLst>
                <a:ext uri="{FF2B5EF4-FFF2-40B4-BE49-F238E27FC236}">
                  <a16:creationId xmlns:a16="http://schemas.microsoft.com/office/drawing/2014/main" id="{1DE6B351-3F0A-2713-B292-9ED755FB150E}"/>
                </a:ext>
              </a:extLst>
            </p:cNvPr>
            <p:cNvSpPr>
              <a:spLocks/>
            </p:cNvSpPr>
            <p:nvPr/>
          </p:nvSpPr>
          <p:spPr bwMode="auto">
            <a:xfrm>
              <a:off x="3644" y="1985"/>
              <a:ext cx="245" cy="143"/>
            </a:xfrm>
            <a:custGeom>
              <a:avLst/>
              <a:gdLst>
                <a:gd name="T0" fmla="*/ 94 w 103"/>
                <a:gd name="T1" fmla="*/ 55 h 59"/>
                <a:gd name="T2" fmla="*/ 76 w 103"/>
                <a:gd name="T3" fmla="*/ 0 h 59"/>
                <a:gd name="T4" fmla="*/ 41 w 103"/>
                <a:gd name="T5" fmla="*/ 0 h 59"/>
                <a:gd name="T6" fmla="*/ 23 w 103"/>
                <a:gd name="T7" fmla="*/ 2 h 59"/>
                <a:gd name="T8" fmla="*/ 22 w 103"/>
                <a:gd name="T9" fmla="*/ 2 h 59"/>
                <a:gd name="T10" fmla="*/ 0 w 103"/>
                <a:gd name="T11" fmla="*/ 2 h 59"/>
                <a:gd name="T12" fmla="*/ 0 w 103"/>
                <a:gd name="T13" fmla="*/ 5 h 59"/>
                <a:gd name="T14" fmla="*/ 0 w 103"/>
                <a:gd name="T15" fmla="*/ 6 h 59"/>
                <a:gd name="T16" fmla="*/ 9 w 103"/>
                <a:gd name="T17" fmla="*/ 55 h 59"/>
                <a:gd name="T18" fmla="*/ 0 w 103"/>
                <a:gd name="T19" fmla="*/ 55 h 59"/>
                <a:gd name="T20" fmla="*/ 0 w 103"/>
                <a:gd name="T21" fmla="*/ 58 h 59"/>
                <a:gd name="T22" fmla="*/ 1 w 103"/>
                <a:gd name="T23" fmla="*/ 59 h 59"/>
                <a:gd name="T24" fmla="*/ 31 w 103"/>
                <a:gd name="T25" fmla="*/ 59 h 59"/>
                <a:gd name="T26" fmla="*/ 31 w 103"/>
                <a:gd name="T27" fmla="*/ 55 h 59"/>
                <a:gd name="T28" fmla="*/ 31 w 103"/>
                <a:gd name="T29" fmla="*/ 55 h 59"/>
                <a:gd name="T30" fmla="*/ 23 w 103"/>
                <a:gd name="T31" fmla="*/ 28 h 59"/>
                <a:gd name="T32" fmla="*/ 37 w 103"/>
                <a:gd name="T33" fmla="*/ 6 h 59"/>
                <a:gd name="T34" fmla="*/ 45 w 103"/>
                <a:gd name="T35" fmla="*/ 19 h 59"/>
                <a:gd name="T36" fmla="*/ 37 w 103"/>
                <a:gd name="T37" fmla="*/ 55 h 59"/>
                <a:gd name="T38" fmla="*/ 36 w 103"/>
                <a:gd name="T39" fmla="*/ 55 h 59"/>
                <a:gd name="T40" fmla="*/ 36 w 103"/>
                <a:gd name="T41" fmla="*/ 59 h 59"/>
                <a:gd name="T42" fmla="*/ 67 w 103"/>
                <a:gd name="T43" fmla="*/ 59 h 59"/>
                <a:gd name="T44" fmla="*/ 67 w 103"/>
                <a:gd name="T45" fmla="*/ 58 h 59"/>
                <a:gd name="T46" fmla="*/ 67 w 103"/>
                <a:gd name="T47" fmla="*/ 55 h 59"/>
                <a:gd name="T48" fmla="*/ 59 w 103"/>
                <a:gd name="T49" fmla="*/ 55 h 59"/>
                <a:gd name="T50" fmla="*/ 62 w 103"/>
                <a:gd name="T51" fmla="*/ 11 h 59"/>
                <a:gd name="T52" fmla="*/ 79 w 103"/>
                <a:gd name="T53" fmla="*/ 10 h 59"/>
                <a:gd name="T54" fmla="*/ 80 w 103"/>
                <a:gd name="T55" fmla="*/ 55 h 59"/>
                <a:gd name="T56" fmla="*/ 72 w 103"/>
                <a:gd name="T57" fmla="*/ 55 h 59"/>
                <a:gd name="T58" fmla="*/ 72 w 103"/>
                <a:gd name="T59" fmla="*/ 58 h 59"/>
                <a:gd name="T60" fmla="*/ 72 w 103"/>
                <a:gd name="T61" fmla="*/ 59 h 59"/>
                <a:gd name="T62" fmla="*/ 103 w 103"/>
                <a:gd name="T63" fmla="*/ 59 h 59"/>
                <a:gd name="T64" fmla="*/ 103 w 103"/>
                <a:gd name="T65" fmla="*/ 55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59">
                  <a:moveTo>
                    <a:pt x="103" y="55"/>
                  </a:moveTo>
                  <a:cubicBezTo>
                    <a:pt x="94" y="55"/>
                    <a:pt x="94" y="55"/>
                    <a:pt x="94" y="55"/>
                  </a:cubicBezTo>
                  <a:cubicBezTo>
                    <a:pt x="94" y="16"/>
                    <a:pt x="94" y="16"/>
                    <a:pt x="94" y="16"/>
                  </a:cubicBezTo>
                  <a:cubicBezTo>
                    <a:pt x="94" y="6"/>
                    <a:pt x="87" y="0"/>
                    <a:pt x="76" y="0"/>
                  </a:cubicBezTo>
                  <a:cubicBezTo>
                    <a:pt x="66" y="0"/>
                    <a:pt x="60" y="5"/>
                    <a:pt x="58" y="9"/>
                  </a:cubicBezTo>
                  <a:cubicBezTo>
                    <a:pt x="55" y="3"/>
                    <a:pt x="49" y="0"/>
                    <a:pt x="41" y="0"/>
                  </a:cubicBezTo>
                  <a:cubicBezTo>
                    <a:pt x="34" y="0"/>
                    <a:pt x="27" y="3"/>
                    <a:pt x="23" y="8"/>
                  </a:cubicBezTo>
                  <a:cubicBezTo>
                    <a:pt x="23" y="2"/>
                    <a:pt x="23" y="2"/>
                    <a:pt x="23" y="2"/>
                  </a:cubicBezTo>
                  <a:cubicBezTo>
                    <a:pt x="23" y="2"/>
                    <a:pt x="23" y="2"/>
                    <a:pt x="23" y="2"/>
                  </a:cubicBezTo>
                  <a:cubicBezTo>
                    <a:pt x="22" y="2"/>
                    <a:pt x="22" y="2"/>
                    <a:pt x="22" y="2"/>
                  </a:cubicBezTo>
                  <a:cubicBezTo>
                    <a:pt x="0" y="2"/>
                    <a:pt x="0" y="2"/>
                    <a:pt x="0" y="2"/>
                  </a:cubicBezTo>
                  <a:cubicBezTo>
                    <a:pt x="0" y="2"/>
                    <a:pt x="0" y="2"/>
                    <a:pt x="0" y="2"/>
                  </a:cubicBezTo>
                  <a:cubicBezTo>
                    <a:pt x="0" y="2"/>
                    <a:pt x="0" y="2"/>
                    <a:pt x="0" y="2"/>
                  </a:cubicBezTo>
                  <a:cubicBezTo>
                    <a:pt x="0" y="5"/>
                    <a:pt x="0" y="5"/>
                    <a:pt x="0" y="5"/>
                  </a:cubicBezTo>
                  <a:cubicBezTo>
                    <a:pt x="0" y="6"/>
                    <a:pt x="0" y="6"/>
                    <a:pt x="0" y="6"/>
                  </a:cubicBezTo>
                  <a:cubicBezTo>
                    <a:pt x="0" y="6"/>
                    <a:pt x="0" y="6"/>
                    <a:pt x="0" y="6"/>
                  </a:cubicBezTo>
                  <a:cubicBezTo>
                    <a:pt x="9" y="6"/>
                    <a:pt x="9" y="6"/>
                    <a:pt x="9" y="6"/>
                  </a:cubicBezTo>
                  <a:cubicBezTo>
                    <a:pt x="9" y="55"/>
                    <a:pt x="9" y="55"/>
                    <a:pt x="9" y="55"/>
                  </a:cubicBezTo>
                  <a:cubicBezTo>
                    <a:pt x="1" y="55"/>
                    <a:pt x="1" y="55"/>
                    <a:pt x="1" y="55"/>
                  </a:cubicBezTo>
                  <a:cubicBezTo>
                    <a:pt x="0" y="55"/>
                    <a:pt x="0" y="55"/>
                    <a:pt x="0" y="55"/>
                  </a:cubicBezTo>
                  <a:cubicBezTo>
                    <a:pt x="0" y="55"/>
                    <a:pt x="0" y="55"/>
                    <a:pt x="0" y="55"/>
                  </a:cubicBezTo>
                  <a:cubicBezTo>
                    <a:pt x="0" y="58"/>
                    <a:pt x="0" y="58"/>
                    <a:pt x="0" y="58"/>
                  </a:cubicBezTo>
                  <a:cubicBezTo>
                    <a:pt x="0" y="59"/>
                    <a:pt x="0" y="59"/>
                    <a:pt x="0" y="59"/>
                  </a:cubicBezTo>
                  <a:cubicBezTo>
                    <a:pt x="1" y="59"/>
                    <a:pt x="1" y="59"/>
                    <a:pt x="1" y="59"/>
                  </a:cubicBezTo>
                  <a:cubicBezTo>
                    <a:pt x="31" y="59"/>
                    <a:pt x="31" y="59"/>
                    <a:pt x="31" y="59"/>
                  </a:cubicBezTo>
                  <a:cubicBezTo>
                    <a:pt x="31" y="59"/>
                    <a:pt x="31" y="59"/>
                    <a:pt x="31" y="59"/>
                  </a:cubicBezTo>
                  <a:cubicBezTo>
                    <a:pt x="31" y="58"/>
                    <a:pt x="31" y="58"/>
                    <a:pt x="31" y="58"/>
                  </a:cubicBezTo>
                  <a:cubicBezTo>
                    <a:pt x="31" y="55"/>
                    <a:pt x="31" y="55"/>
                    <a:pt x="31" y="55"/>
                  </a:cubicBezTo>
                  <a:cubicBezTo>
                    <a:pt x="31" y="55"/>
                    <a:pt x="31" y="55"/>
                    <a:pt x="31" y="55"/>
                  </a:cubicBezTo>
                  <a:cubicBezTo>
                    <a:pt x="31" y="55"/>
                    <a:pt x="31" y="55"/>
                    <a:pt x="31" y="55"/>
                  </a:cubicBezTo>
                  <a:cubicBezTo>
                    <a:pt x="23" y="55"/>
                    <a:pt x="23" y="55"/>
                    <a:pt x="23" y="55"/>
                  </a:cubicBezTo>
                  <a:cubicBezTo>
                    <a:pt x="23" y="28"/>
                    <a:pt x="23" y="28"/>
                    <a:pt x="23" y="28"/>
                  </a:cubicBezTo>
                  <a:cubicBezTo>
                    <a:pt x="24" y="20"/>
                    <a:pt x="24" y="15"/>
                    <a:pt x="27" y="11"/>
                  </a:cubicBezTo>
                  <a:cubicBezTo>
                    <a:pt x="29" y="8"/>
                    <a:pt x="33" y="6"/>
                    <a:pt x="37" y="6"/>
                  </a:cubicBezTo>
                  <a:cubicBezTo>
                    <a:pt x="42" y="6"/>
                    <a:pt x="43" y="9"/>
                    <a:pt x="43" y="10"/>
                  </a:cubicBezTo>
                  <a:cubicBezTo>
                    <a:pt x="45" y="12"/>
                    <a:pt x="45" y="16"/>
                    <a:pt x="45" y="19"/>
                  </a:cubicBezTo>
                  <a:cubicBezTo>
                    <a:pt x="45" y="55"/>
                    <a:pt x="45" y="55"/>
                    <a:pt x="45" y="55"/>
                  </a:cubicBezTo>
                  <a:cubicBezTo>
                    <a:pt x="37" y="55"/>
                    <a:pt x="37" y="55"/>
                    <a:pt x="37" y="55"/>
                  </a:cubicBezTo>
                  <a:cubicBezTo>
                    <a:pt x="36" y="55"/>
                    <a:pt x="36" y="55"/>
                    <a:pt x="36" y="55"/>
                  </a:cubicBezTo>
                  <a:cubicBezTo>
                    <a:pt x="36" y="55"/>
                    <a:pt x="36" y="55"/>
                    <a:pt x="36" y="55"/>
                  </a:cubicBezTo>
                  <a:cubicBezTo>
                    <a:pt x="36" y="58"/>
                    <a:pt x="36" y="58"/>
                    <a:pt x="36" y="58"/>
                  </a:cubicBezTo>
                  <a:cubicBezTo>
                    <a:pt x="36" y="59"/>
                    <a:pt x="36" y="59"/>
                    <a:pt x="36" y="59"/>
                  </a:cubicBezTo>
                  <a:cubicBezTo>
                    <a:pt x="37" y="59"/>
                    <a:pt x="37" y="59"/>
                    <a:pt x="37" y="59"/>
                  </a:cubicBezTo>
                  <a:cubicBezTo>
                    <a:pt x="67" y="59"/>
                    <a:pt x="67" y="59"/>
                    <a:pt x="67" y="59"/>
                  </a:cubicBezTo>
                  <a:cubicBezTo>
                    <a:pt x="67" y="59"/>
                    <a:pt x="67" y="59"/>
                    <a:pt x="67" y="59"/>
                  </a:cubicBezTo>
                  <a:cubicBezTo>
                    <a:pt x="67" y="58"/>
                    <a:pt x="67" y="58"/>
                    <a:pt x="67" y="58"/>
                  </a:cubicBezTo>
                  <a:cubicBezTo>
                    <a:pt x="67" y="55"/>
                    <a:pt x="67" y="55"/>
                    <a:pt x="67" y="55"/>
                  </a:cubicBezTo>
                  <a:cubicBezTo>
                    <a:pt x="67" y="55"/>
                    <a:pt x="67" y="55"/>
                    <a:pt x="67" y="55"/>
                  </a:cubicBezTo>
                  <a:cubicBezTo>
                    <a:pt x="67" y="55"/>
                    <a:pt x="67" y="55"/>
                    <a:pt x="67" y="55"/>
                  </a:cubicBezTo>
                  <a:cubicBezTo>
                    <a:pt x="59" y="55"/>
                    <a:pt x="59" y="55"/>
                    <a:pt x="59" y="55"/>
                  </a:cubicBezTo>
                  <a:cubicBezTo>
                    <a:pt x="59" y="28"/>
                    <a:pt x="59" y="28"/>
                    <a:pt x="59" y="28"/>
                  </a:cubicBezTo>
                  <a:cubicBezTo>
                    <a:pt x="59" y="20"/>
                    <a:pt x="60" y="15"/>
                    <a:pt x="62" y="11"/>
                  </a:cubicBezTo>
                  <a:cubicBezTo>
                    <a:pt x="65" y="8"/>
                    <a:pt x="69" y="6"/>
                    <a:pt x="73" y="6"/>
                  </a:cubicBezTo>
                  <a:cubicBezTo>
                    <a:pt x="77" y="6"/>
                    <a:pt x="79" y="9"/>
                    <a:pt x="79" y="10"/>
                  </a:cubicBezTo>
                  <a:cubicBezTo>
                    <a:pt x="80" y="12"/>
                    <a:pt x="80" y="16"/>
                    <a:pt x="80" y="19"/>
                  </a:cubicBezTo>
                  <a:cubicBezTo>
                    <a:pt x="80" y="55"/>
                    <a:pt x="80" y="55"/>
                    <a:pt x="80" y="55"/>
                  </a:cubicBezTo>
                  <a:cubicBezTo>
                    <a:pt x="72" y="55"/>
                    <a:pt x="72" y="55"/>
                    <a:pt x="72" y="55"/>
                  </a:cubicBezTo>
                  <a:cubicBezTo>
                    <a:pt x="72" y="55"/>
                    <a:pt x="72" y="55"/>
                    <a:pt x="72" y="55"/>
                  </a:cubicBezTo>
                  <a:cubicBezTo>
                    <a:pt x="72" y="55"/>
                    <a:pt x="72" y="55"/>
                    <a:pt x="72" y="55"/>
                  </a:cubicBezTo>
                  <a:cubicBezTo>
                    <a:pt x="72" y="58"/>
                    <a:pt x="72" y="58"/>
                    <a:pt x="72" y="58"/>
                  </a:cubicBezTo>
                  <a:cubicBezTo>
                    <a:pt x="72" y="59"/>
                    <a:pt x="72" y="59"/>
                    <a:pt x="72" y="59"/>
                  </a:cubicBezTo>
                  <a:cubicBezTo>
                    <a:pt x="72" y="59"/>
                    <a:pt x="72" y="59"/>
                    <a:pt x="72" y="59"/>
                  </a:cubicBezTo>
                  <a:cubicBezTo>
                    <a:pt x="103" y="59"/>
                    <a:pt x="103" y="59"/>
                    <a:pt x="103" y="59"/>
                  </a:cubicBezTo>
                  <a:cubicBezTo>
                    <a:pt x="103" y="59"/>
                    <a:pt x="103" y="59"/>
                    <a:pt x="103" y="59"/>
                  </a:cubicBezTo>
                  <a:cubicBezTo>
                    <a:pt x="103" y="58"/>
                    <a:pt x="103" y="58"/>
                    <a:pt x="103" y="58"/>
                  </a:cubicBezTo>
                  <a:cubicBezTo>
                    <a:pt x="103" y="55"/>
                    <a:pt x="103" y="55"/>
                    <a:pt x="103" y="55"/>
                  </a:cubicBezTo>
                  <a:cubicBezTo>
                    <a:pt x="103" y="55"/>
                    <a:pt x="103" y="55"/>
                    <a:pt x="103" y="5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243840" tIns="121920" rIns="243840" bIns="121920" numCol="1" anchor="t" anchorCtr="0" compatLnSpc="1">
              <a:prstTxWarp prst="textNoShape">
                <a:avLst/>
              </a:prstTxWarp>
            </a:bodyPr>
            <a:lstStyle/>
            <a:p>
              <a:endParaRPr lang="en-US" sz="4800"/>
            </a:p>
          </p:txBody>
        </p:sp>
      </p:grpSp>
      <p:pic>
        <p:nvPicPr>
          <p:cNvPr id="135" name="Picture 134">
            <a:extLst>
              <a:ext uri="{FF2B5EF4-FFF2-40B4-BE49-F238E27FC236}">
                <a16:creationId xmlns:a16="http://schemas.microsoft.com/office/drawing/2014/main" id="{8A9031D3-EB5B-F083-9E9F-D39B2AA674E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899591" y="7097857"/>
            <a:ext cx="3831178" cy="821534"/>
          </a:xfrm>
          <a:prstGeom prst="rect">
            <a:avLst/>
          </a:prstGeom>
        </p:spPr>
      </p:pic>
    </p:spTree>
    <p:extLst>
      <p:ext uri="{BB962C8B-B14F-4D97-AF65-F5344CB8AC3E}">
        <p14:creationId xmlns:p14="http://schemas.microsoft.com/office/powerpoint/2010/main" val="4234832532"/>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
        <p:nvSpPr>
          <p:cNvPr id="5" name="Oval 4">
            <a:extLst>
              <a:ext uri="{FF2B5EF4-FFF2-40B4-BE49-F238E27FC236}">
                <a16:creationId xmlns:a16="http://schemas.microsoft.com/office/drawing/2014/main" id="{55B5129B-D840-0D94-7615-41229767BFCF}"/>
              </a:ext>
            </a:extLst>
          </p:cNvPr>
          <p:cNvSpPr/>
          <p:nvPr/>
        </p:nvSpPr>
        <p:spPr>
          <a:xfrm>
            <a:off x="2043462" y="1423274"/>
            <a:ext cx="8989074" cy="895559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9900" b="1" dirty="0">
                <a:solidFill>
                  <a:schemeClr val="bg1"/>
                </a:solidFill>
              </a:rPr>
              <a:t>UGH!</a:t>
            </a:r>
          </a:p>
        </p:txBody>
      </p:sp>
      <p:pic>
        <p:nvPicPr>
          <p:cNvPr id="7" name="Picture 6">
            <a:extLst>
              <a:ext uri="{FF2B5EF4-FFF2-40B4-BE49-F238E27FC236}">
                <a16:creationId xmlns:a16="http://schemas.microsoft.com/office/drawing/2014/main" id="{8A2DDB4F-0476-6411-E5C8-2A84CB755C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94831" y="4560752"/>
            <a:ext cx="688429" cy="604863"/>
          </a:xfrm>
          <a:prstGeom prst="rect">
            <a:avLst/>
          </a:prstGeom>
        </p:spPr>
      </p:pic>
      <p:pic>
        <p:nvPicPr>
          <p:cNvPr id="8" name="Picture 7">
            <a:extLst>
              <a:ext uri="{FF2B5EF4-FFF2-40B4-BE49-F238E27FC236}">
                <a16:creationId xmlns:a16="http://schemas.microsoft.com/office/drawing/2014/main" id="{16640FFE-1741-3D3A-80D0-E41C391B16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19960154" y="7454591"/>
            <a:ext cx="688429" cy="604863"/>
          </a:xfrm>
          <a:prstGeom prst="rect">
            <a:avLst/>
          </a:prstGeom>
        </p:spPr>
      </p:pic>
      <p:sp>
        <p:nvSpPr>
          <p:cNvPr id="9" name="Title 3">
            <a:extLst>
              <a:ext uri="{FF2B5EF4-FFF2-40B4-BE49-F238E27FC236}">
                <a16:creationId xmlns:a16="http://schemas.microsoft.com/office/drawing/2014/main" id="{0EC52F45-0679-BD02-2291-29FF33156159}"/>
              </a:ext>
            </a:extLst>
          </p:cNvPr>
          <p:cNvSpPr txBox="1">
            <a:spLocks/>
          </p:cNvSpPr>
          <p:nvPr/>
        </p:nvSpPr>
        <p:spPr>
          <a:xfrm>
            <a:off x="13894831" y="4087967"/>
            <a:ext cx="6409538" cy="4540217"/>
          </a:xfrm>
          <a:prstGeom prst="rect">
            <a:avLst/>
          </a:prstGeom>
        </p:spPr>
        <p:txBody>
          <a:bodyPr/>
          <a:lstStyle>
            <a:lvl1pPr algn="ctr" defTabSz="342946" rtl="0" eaLnBrk="1" latinLnBrk="0" hangingPunct="1">
              <a:spcBef>
                <a:spcPct val="0"/>
              </a:spcBef>
              <a:buNone/>
              <a:defRPr sz="3300" kern="1200">
                <a:solidFill>
                  <a:schemeClr val="tx1"/>
                </a:solidFill>
                <a:latin typeface="+mj-lt"/>
                <a:ea typeface="+mj-ea"/>
                <a:cs typeface="+mj-cs"/>
              </a:defRPr>
            </a:lvl1pPr>
          </a:lstStyle>
          <a:p>
            <a:r>
              <a:rPr lang="en-US" sz="16600" b="1" dirty="0">
                <a:solidFill>
                  <a:schemeClr val="accent1">
                    <a:lumMod val="40000"/>
                    <a:lumOff val="60000"/>
                  </a:schemeClr>
                </a:solidFill>
                <a:latin typeface="Arial"/>
                <a:ea typeface="+mn-ea"/>
                <a:cs typeface="+mn-cs"/>
              </a:rPr>
              <a:t>91%</a:t>
            </a:r>
            <a:r>
              <a:rPr lang="en-US" sz="8800" dirty="0">
                <a:solidFill>
                  <a:schemeClr val="accent6"/>
                </a:solidFill>
              </a:rPr>
              <a:t> </a:t>
            </a:r>
            <a:br>
              <a:rPr lang="en-US" sz="8800" dirty="0">
                <a:solidFill>
                  <a:schemeClr val="accent6"/>
                </a:solidFill>
              </a:rPr>
            </a:br>
            <a:r>
              <a:rPr lang="en-US" sz="4000" dirty="0">
                <a:solidFill>
                  <a:schemeClr val="bg1"/>
                </a:solidFill>
              </a:rPr>
              <a:t>of all breaches started with a spear phishing email</a:t>
            </a:r>
            <a:br>
              <a:rPr lang="en-US" sz="3600" dirty="0">
                <a:solidFill>
                  <a:schemeClr val="bg1"/>
                </a:solidFill>
              </a:rPr>
            </a:br>
            <a:endParaRPr lang="en-US" sz="2800" dirty="0">
              <a:solidFill>
                <a:schemeClr val="bg1"/>
              </a:solidFill>
            </a:endParaRPr>
          </a:p>
        </p:txBody>
      </p:sp>
      <p:sp>
        <p:nvSpPr>
          <p:cNvPr id="10" name="TextBox 9">
            <a:extLst>
              <a:ext uri="{FF2B5EF4-FFF2-40B4-BE49-F238E27FC236}">
                <a16:creationId xmlns:a16="http://schemas.microsoft.com/office/drawing/2014/main" id="{E8B0E853-11AD-41C9-4D4F-DF15272FFBA9}"/>
              </a:ext>
            </a:extLst>
          </p:cNvPr>
          <p:cNvSpPr txBox="1"/>
          <p:nvPr/>
        </p:nvSpPr>
        <p:spPr>
          <a:xfrm>
            <a:off x="18399633" y="11004140"/>
            <a:ext cx="5867136" cy="523220"/>
          </a:xfrm>
          <a:prstGeom prst="rect">
            <a:avLst/>
          </a:prstGeom>
          <a:noFill/>
        </p:spPr>
        <p:txBody>
          <a:bodyPr wrap="square" rtlCol="0">
            <a:spAutoFit/>
          </a:bodyPr>
          <a:lstStyle/>
          <a:p>
            <a:pPr algn="r"/>
            <a:r>
              <a:rPr lang="en-US" sz="2800" dirty="0">
                <a:solidFill>
                  <a:schemeClr val="bg1"/>
                </a:solidFill>
              </a:rPr>
              <a:t>Source: Trend Micro</a:t>
            </a:r>
          </a:p>
        </p:txBody>
      </p:sp>
    </p:spTree>
    <p:extLst>
      <p:ext uri="{BB962C8B-B14F-4D97-AF65-F5344CB8AC3E}">
        <p14:creationId xmlns:p14="http://schemas.microsoft.com/office/powerpoint/2010/main" val="39488491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2" name="Picture 1">
            <a:extLst>
              <a:ext uri="{FF2B5EF4-FFF2-40B4-BE49-F238E27FC236}">
                <a16:creationId xmlns:a16="http://schemas.microsoft.com/office/drawing/2014/main" id="{D815E29B-8033-C352-2272-E4A9DC100D36}"/>
              </a:ext>
            </a:extLst>
          </p:cNvPr>
          <p:cNvPicPr>
            <a:picLocks noChangeAspect="1"/>
          </p:cNvPicPr>
          <p:nvPr/>
        </p:nvPicPr>
        <p:blipFill>
          <a:blip r:embed="rId6"/>
          <a:stretch>
            <a:fillRect/>
          </a:stretch>
        </p:blipFill>
        <p:spPr>
          <a:xfrm>
            <a:off x="7030727" y="0"/>
            <a:ext cx="9254514" cy="11953750"/>
          </a:xfrm>
          <a:prstGeom prst="rect">
            <a:avLst/>
          </a:prstGeom>
        </p:spPr>
      </p:pic>
      <p:sp>
        <p:nvSpPr>
          <p:cNvPr id="3" name="Oval 2">
            <a:extLst>
              <a:ext uri="{FF2B5EF4-FFF2-40B4-BE49-F238E27FC236}">
                <a16:creationId xmlns:a16="http://schemas.microsoft.com/office/drawing/2014/main" id="{491688AF-431E-9F12-8B47-4D597C9BA767}"/>
              </a:ext>
            </a:extLst>
          </p:cNvPr>
          <p:cNvSpPr/>
          <p:nvPr/>
        </p:nvSpPr>
        <p:spPr>
          <a:xfrm>
            <a:off x="11215960" y="5473332"/>
            <a:ext cx="4790408" cy="49975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4" name="Rectangle 3">
            <a:extLst>
              <a:ext uri="{FF2B5EF4-FFF2-40B4-BE49-F238E27FC236}">
                <a16:creationId xmlns:a16="http://schemas.microsoft.com/office/drawing/2014/main" id="{3033DF6C-7311-A4DD-3BC1-377BAFE05558}"/>
              </a:ext>
            </a:extLst>
          </p:cNvPr>
          <p:cNvSpPr/>
          <p:nvPr/>
        </p:nvSpPr>
        <p:spPr>
          <a:xfrm>
            <a:off x="8763596" y="596536"/>
            <a:ext cx="2172832" cy="482850"/>
          </a:xfrm>
          <a:prstGeom prst="rect">
            <a:avLst/>
          </a:prstGeom>
          <a:pattFill prst="pct5">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6" name="Rectangle 5">
            <a:extLst>
              <a:ext uri="{FF2B5EF4-FFF2-40B4-BE49-F238E27FC236}">
                <a16:creationId xmlns:a16="http://schemas.microsoft.com/office/drawing/2014/main" id="{8B58B5D5-BCC5-5A68-1F16-976207F6AFB4}"/>
              </a:ext>
            </a:extLst>
          </p:cNvPr>
          <p:cNvSpPr/>
          <p:nvPr/>
        </p:nvSpPr>
        <p:spPr>
          <a:xfrm>
            <a:off x="11420904" y="573537"/>
            <a:ext cx="2496792" cy="533008"/>
          </a:xfrm>
          <a:prstGeom prst="rect">
            <a:avLst/>
          </a:prstGeom>
          <a:pattFill prst="pct5">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1" name="Rectangle 10">
            <a:extLst>
              <a:ext uri="{FF2B5EF4-FFF2-40B4-BE49-F238E27FC236}">
                <a16:creationId xmlns:a16="http://schemas.microsoft.com/office/drawing/2014/main" id="{3E031928-9D38-BF96-FE0A-4FBA47ED6C80}"/>
              </a:ext>
            </a:extLst>
          </p:cNvPr>
          <p:cNvSpPr/>
          <p:nvPr/>
        </p:nvSpPr>
        <p:spPr>
          <a:xfrm>
            <a:off x="7353220" y="9381553"/>
            <a:ext cx="2496792" cy="533008"/>
          </a:xfrm>
          <a:prstGeom prst="rect">
            <a:avLst/>
          </a:prstGeom>
          <a:pattFill prst="pct5">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2" name="Rectangle 11">
            <a:extLst>
              <a:ext uri="{FF2B5EF4-FFF2-40B4-BE49-F238E27FC236}">
                <a16:creationId xmlns:a16="http://schemas.microsoft.com/office/drawing/2014/main" id="{8677EF05-7E75-3051-C3B9-4BD4ACF0F78C}"/>
              </a:ext>
            </a:extLst>
          </p:cNvPr>
          <p:cNvSpPr/>
          <p:nvPr/>
        </p:nvSpPr>
        <p:spPr>
          <a:xfrm>
            <a:off x="7263736" y="10980857"/>
            <a:ext cx="2496792" cy="533008"/>
          </a:xfrm>
          <a:prstGeom prst="rect">
            <a:avLst/>
          </a:prstGeom>
          <a:pattFill prst="pct5">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3" name="Rectangle 12">
            <a:extLst>
              <a:ext uri="{FF2B5EF4-FFF2-40B4-BE49-F238E27FC236}">
                <a16:creationId xmlns:a16="http://schemas.microsoft.com/office/drawing/2014/main" id="{A69262EF-8A75-9A46-505D-32E85C7377B4}"/>
              </a:ext>
            </a:extLst>
          </p:cNvPr>
          <p:cNvSpPr/>
          <p:nvPr/>
        </p:nvSpPr>
        <p:spPr>
          <a:xfrm>
            <a:off x="8294783" y="10299765"/>
            <a:ext cx="1465746" cy="533008"/>
          </a:xfrm>
          <a:prstGeom prst="rect">
            <a:avLst/>
          </a:prstGeom>
          <a:pattFill prst="pct5">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
        <p:nvSpPr>
          <p:cNvPr id="14" name="Rectangle 13">
            <a:extLst>
              <a:ext uri="{FF2B5EF4-FFF2-40B4-BE49-F238E27FC236}">
                <a16:creationId xmlns:a16="http://schemas.microsoft.com/office/drawing/2014/main" id="{6CC3DD36-E42B-463F-5DB7-94F71F290C53}"/>
              </a:ext>
            </a:extLst>
          </p:cNvPr>
          <p:cNvSpPr/>
          <p:nvPr/>
        </p:nvSpPr>
        <p:spPr>
          <a:xfrm>
            <a:off x="7941236" y="1662832"/>
            <a:ext cx="1232784" cy="382866"/>
          </a:xfrm>
          <a:prstGeom prst="rect">
            <a:avLst/>
          </a:prstGeom>
          <a:pattFill prst="pct5">
            <a:fgClr>
              <a:schemeClr val="tx1">
                <a:lumMod val="50000"/>
                <a:lumOff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223512847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
        <p:nvSpPr>
          <p:cNvPr id="5" name="Oval 4">
            <a:extLst>
              <a:ext uri="{FF2B5EF4-FFF2-40B4-BE49-F238E27FC236}">
                <a16:creationId xmlns:a16="http://schemas.microsoft.com/office/drawing/2014/main" id="{CEF1FB7A-3405-1B40-6EE7-F41A111246D8}"/>
              </a:ext>
            </a:extLst>
          </p:cNvPr>
          <p:cNvSpPr/>
          <p:nvPr/>
        </p:nvSpPr>
        <p:spPr>
          <a:xfrm>
            <a:off x="3082398" y="3334469"/>
            <a:ext cx="3784870" cy="3784870"/>
          </a:xfrm>
          <a:prstGeom prst="ellipse">
            <a:avLst/>
          </a:prstGeom>
          <a:noFill/>
          <a:ln w="38100" cap="rnd">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latin typeface="IBM Plex Sans" panose="020B0503050203000203" pitchFamily="34" charset="0"/>
            </a:endParaRPr>
          </a:p>
        </p:txBody>
      </p:sp>
      <p:sp>
        <p:nvSpPr>
          <p:cNvPr id="7" name="Title 3">
            <a:extLst>
              <a:ext uri="{FF2B5EF4-FFF2-40B4-BE49-F238E27FC236}">
                <a16:creationId xmlns:a16="http://schemas.microsoft.com/office/drawing/2014/main" id="{55D774BA-1BF3-76CA-4D70-9F205F620623}"/>
              </a:ext>
            </a:extLst>
          </p:cNvPr>
          <p:cNvSpPr txBox="1">
            <a:spLocks/>
          </p:cNvSpPr>
          <p:nvPr/>
        </p:nvSpPr>
        <p:spPr>
          <a:xfrm>
            <a:off x="2392202" y="7312027"/>
            <a:ext cx="5165266" cy="2882840"/>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dirty="0">
                <a:solidFill>
                  <a:schemeClr val="bg1"/>
                </a:solidFill>
                <a:latin typeface="IBM Plex Sans" panose="020B0503050203000203" pitchFamily="34" charset="0"/>
              </a:rPr>
              <a:t>Drug test</a:t>
            </a:r>
          </a:p>
          <a:p>
            <a:pPr>
              <a:spcAft>
                <a:spcPts val="3200"/>
              </a:spcAft>
            </a:pPr>
            <a:r>
              <a:rPr lang="en-US" sz="3200" dirty="0">
                <a:solidFill>
                  <a:schemeClr val="bg1"/>
                </a:solidFill>
                <a:latin typeface="IBM Plex Sans" panose="020B0503050203000203" pitchFamily="34" charset="0"/>
              </a:rPr>
              <a:t>Criminal background</a:t>
            </a:r>
            <a:br>
              <a:rPr lang="en-US" sz="3200" dirty="0">
                <a:solidFill>
                  <a:schemeClr val="bg1"/>
                </a:solidFill>
                <a:latin typeface="IBM Plex Sans" panose="020B0503050203000203" pitchFamily="34" charset="0"/>
              </a:rPr>
            </a:br>
            <a:r>
              <a:rPr lang="en-US" sz="3200" dirty="0">
                <a:solidFill>
                  <a:schemeClr val="bg1"/>
                </a:solidFill>
                <a:latin typeface="IBM Plex Sans" panose="020B0503050203000203" pitchFamily="34" charset="0"/>
              </a:rPr>
              <a:t>checks</a:t>
            </a:r>
          </a:p>
          <a:p>
            <a:pPr>
              <a:spcAft>
                <a:spcPts val="3200"/>
              </a:spcAft>
            </a:pPr>
            <a:r>
              <a:rPr lang="en-US" sz="3200" dirty="0">
                <a:solidFill>
                  <a:schemeClr val="bg1"/>
                </a:solidFill>
                <a:latin typeface="IBM Plex Sans" panose="020B0503050203000203" pitchFamily="34" charset="0"/>
              </a:rPr>
              <a:t>Credit report</a:t>
            </a:r>
          </a:p>
        </p:txBody>
      </p:sp>
      <p:sp>
        <p:nvSpPr>
          <p:cNvPr id="8" name="Oval 7">
            <a:extLst>
              <a:ext uri="{FF2B5EF4-FFF2-40B4-BE49-F238E27FC236}">
                <a16:creationId xmlns:a16="http://schemas.microsoft.com/office/drawing/2014/main" id="{8937D828-4704-7843-1925-A9A39BC933CD}"/>
              </a:ext>
            </a:extLst>
          </p:cNvPr>
          <p:cNvSpPr/>
          <p:nvPr/>
        </p:nvSpPr>
        <p:spPr>
          <a:xfrm>
            <a:off x="10516136" y="3334469"/>
            <a:ext cx="3784870" cy="3784870"/>
          </a:xfrm>
          <a:prstGeom prst="ellipse">
            <a:avLst/>
          </a:prstGeom>
          <a:noFill/>
          <a:ln w="38100" cap="rnd">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IBM Plex Sans" panose="020B0503050203000203" pitchFamily="34" charset="0"/>
            </a:endParaRPr>
          </a:p>
        </p:txBody>
      </p:sp>
      <p:sp>
        <p:nvSpPr>
          <p:cNvPr id="9" name="Title 3">
            <a:extLst>
              <a:ext uri="{FF2B5EF4-FFF2-40B4-BE49-F238E27FC236}">
                <a16:creationId xmlns:a16="http://schemas.microsoft.com/office/drawing/2014/main" id="{5FCC9D78-B524-B3DE-DE2B-4DD729C521DC}"/>
              </a:ext>
            </a:extLst>
          </p:cNvPr>
          <p:cNvSpPr txBox="1">
            <a:spLocks/>
          </p:cNvSpPr>
          <p:nvPr/>
        </p:nvSpPr>
        <p:spPr>
          <a:xfrm>
            <a:off x="8369201" y="7312024"/>
            <a:ext cx="8078736" cy="3867725"/>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dirty="0">
                <a:solidFill>
                  <a:schemeClr val="bg1"/>
                </a:solidFill>
                <a:latin typeface="IBM Plex Sans" panose="020B0503050203000203" pitchFamily="34" charset="0"/>
              </a:rPr>
              <a:t>Non-disclosure agreements</a:t>
            </a:r>
          </a:p>
          <a:p>
            <a:pPr>
              <a:spcAft>
                <a:spcPts val="3200"/>
              </a:spcAft>
            </a:pPr>
            <a:r>
              <a:rPr lang="en-US" sz="3200" dirty="0">
                <a:solidFill>
                  <a:schemeClr val="bg1"/>
                </a:solidFill>
                <a:latin typeface="IBM Plex Sans" panose="020B0503050203000203" pitchFamily="34" charset="0"/>
              </a:rPr>
              <a:t>Policies and procedures:  access </a:t>
            </a:r>
            <a:br>
              <a:rPr lang="en-US" sz="3200" dirty="0">
                <a:solidFill>
                  <a:schemeClr val="bg1"/>
                </a:solidFill>
                <a:latin typeface="IBM Plex Sans" panose="020B0503050203000203" pitchFamily="34" charset="0"/>
              </a:rPr>
            </a:br>
            <a:r>
              <a:rPr lang="en-US" sz="3200" dirty="0">
                <a:solidFill>
                  <a:schemeClr val="bg1"/>
                </a:solidFill>
                <a:latin typeface="IBM Plex Sans" panose="020B0503050203000203" pitchFamily="34" charset="0"/>
              </a:rPr>
              <a:t>to systems and data</a:t>
            </a:r>
          </a:p>
          <a:p>
            <a:pPr>
              <a:spcAft>
                <a:spcPts val="3200"/>
              </a:spcAft>
            </a:pPr>
            <a:r>
              <a:rPr lang="en-US" sz="3200" dirty="0">
                <a:solidFill>
                  <a:schemeClr val="bg1"/>
                </a:solidFill>
                <a:latin typeface="IBM Plex Sans" panose="020B0503050203000203" pitchFamily="34" charset="0"/>
              </a:rPr>
              <a:t>Rules of behavior:  training access, acceptable use, passwords, email, internet, social media</a:t>
            </a:r>
          </a:p>
        </p:txBody>
      </p:sp>
      <p:sp>
        <p:nvSpPr>
          <p:cNvPr id="10" name="Oval 9">
            <a:extLst>
              <a:ext uri="{FF2B5EF4-FFF2-40B4-BE49-F238E27FC236}">
                <a16:creationId xmlns:a16="http://schemas.microsoft.com/office/drawing/2014/main" id="{56F2461F-A958-4348-8A92-CC0A9A977F84}"/>
              </a:ext>
            </a:extLst>
          </p:cNvPr>
          <p:cNvSpPr/>
          <p:nvPr/>
        </p:nvSpPr>
        <p:spPr>
          <a:xfrm>
            <a:off x="17941398" y="3334469"/>
            <a:ext cx="3784870" cy="3784870"/>
          </a:xfrm>
          <a:prstGeom prst="ellipse">
            <a:avLst/>
          </a:prstGeom>
          <a:noFill/>
          <a:ln w="38100" cap="rnd">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a:latin typeface="IBM Plex Sans" panose="020B0503050203000203" pitchFamily="34" charset="0"/>
            </a:endParaRPr>
          </a:p>
        </p:txBody>
      </p:sp>
      <p:sp>
        <p:nvSpPr>
          <p:cNvPr id="15" name="Title 3">
            <a:extLst>
              <a:ext uri="{FF2B5EF4-FFF2-40B4-BE49-F238E27FC236}">
                <a16:creationId xmlns:a16="http://schemas.microsoft.com/office/drawing/2014/main" id="{F6BBFBBF-4B5E-B29C-6914-D52E0766492F}"/>
              </a:ext>
            </a:extLst>
          </p:cNvPr>
          <p:cNvSpPr txBox="1">
            <a:spLocks/>
          </p:cNvSpPr>
          <p:nvPr/>
        </p:nvSpPr>
        <p:spPr>
          <a:xfrm>
            <a:off x="17251202" y="7312026"/>
            <a:ext cx="5165266" cy="2390398"/>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latin typeface="IBM Plex Sans" panose="020B0503050203000203" pitchFamily="34" charset="0"/>
              </a:rPr>
              <a:t>Policies</a:t>
            </a:r>
          </a:p>
          <a:p>
            <a:pPr>
              <a:spcAft>
                <a:spcPts val="3200"/>
              </a:spcAft>
            </a:pPr>
            <a:r>
              <a:rPr lang="en-US" sz="3200">
                <a:solidFill>
                  <a:schemeClr val="bg1"/>
                </a:solidFill>
                <a:latin typeface="IBM Plex Sans" panose="020B0503050203000203" pitchFamily="34" charset="0"/>
              </a:rPr>
              <a:t>Email</a:t>
            </a:r>
          </a:p>
          <a:p>
            <a:pPr>
              <a:spcAft>
                <a:spcPts val="3200"/>
              </a:spcAft>
            </a:pPr>
            <a:r>
              <a:rPr lang="en-US" sz="3200">
                <a:solidFill>
                  <a:schemeClr val="bg1"/>
                </a:solidFill>
                <a:latin typeface="IBM Plex Sans" panose="020B0503050203000203" pitchFamily="34" charset="0"/>
              </a:rPr>
              <a:t>Social Media</a:t>
            </a:r>
          </a:p>
        </p:txBody>
      </p:sp>
      <p:sp>
        <p:nvSpPr>
          <p:cNvPr id="16" name="Title 3">
            <a:extLst>
              <a:ext uri="{FF2B5EF4-FFF2-40B4-BE49-F238E27FC236}">
                <a16:creationId xmlns:a16="http://schemas.microsoft.com/office/drawing/2014/main" id="{F22F4215-6D11-3C1D-67F0-ECD739E727CA}"/>
              </a:ext>
            </a:extLst>
          </p:cNvPr>
          <p:cNvSpPr txBox="1">
            <a:spLocks/>
          </p:cNvSpPr>
          <p:nvPr/>
        </p:nvSpPr>
        <p:spPr>
          <a:xfrm>
            <a:off x="2392202" y="1896717"/>
            <a:ext cx="5165266" cy="1077218"/>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dirty="0">
                <a:solidFill>
                  <a:schemeClr val="bg1"/>
                </a:solidFill>
                <a:latin typeface="IBM Plex Sans" panose="020B0503050203000203" pitchFamily="34" charset="0"/>
              </a:rPr>
              <a:t>Background Check Procedures for New Hires</a:t>
            </a:r>
          </a:p>
        </p:txBody>
      </p:sp>
      <p:sp>
        <p:nvSpPr>
          <p:cNvPr id="17" name="Title 3">
            <a:extLst>
              <a:ext uri="{FF2B5EF4-FFF2-40B4-BE49-F238E27FC236}">
                <a16:creationId xmlns:a16="http://schemas.microsoft.com/office/drawing/2014/main" id="{D0D99C4C-7592-76C1-64BA-7EB9C7AED292}"/>
              </a:ext>
            </a:extLst>
          </p:cNvPr>
          <p:cNvSpPr txBox="1">
            <a:spLocks/>
          </p:cNvSpPr>
          <p:nvPr/>
        </p:nvSpPr>
        <p:spPr>
          <a:xfrm>
            <a:off x="17251202" y="1896717"/>
            <a:ext cx="5165266" cy="1077218"/>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latin typeface="IBM Plex Sans" panose="020B0503050203000203" pitchFamily="34" charset="0"/>
              </a:rPr>
              <a:t>Educate, Acknowledge </a:t>
            </a:r>
            <a:br>
              <a:rPr lang="en-US" sz="3200">
                <a:solidFill>
                  <a:schemeClr val="bg1"/>
                </a:solidFill>
                <a:latin typeface="IBM Plex Sans" panose="020B0503050203000203" pitchFamily="34" charset="0"/>
              </a:rPr>
            </a:br>
            <a:r>
              <a:rPr lang="en-US" sz="3200">
                <a:solidFill>
                  <a:schemeClr val="bg1"/>
                </a:solidFill>
                <a:latin typeface="IBM Plex Sans" panose="020B0503050203000203" pitchFamily="34" charset="0"/>
              </a:rPr>
              <a:t>and Build Awareness</a:t>
            </a:r>
          </a:p>
        </p:txBody>
      </p:sp>
      <p:sp>
        <p:nvSpPr>
          <p:cNvPr id="18" name="Title 3">
            <a:extLst>
              <a:ext uri="{FF2B5EF4-FFF2-40B4-BE49-F238E27FC236}">
                <a16:creationId xmlns:a16="http://schemas.microsoft.com/office/drawing/2014/main" id="{431045C6-C760-762C-6D7F-16DB656141BB}"/>
              </a:ext>
            </a:extLst>
          </p:cNvPr>
          <p:cNvSpPr txBox="1">
            <a:spLocks/>
          </p:cNvSpPr>
          <p:nvPr/>
        </p:nvSpPr>
        <p:spPr>
          <a:xfrm>
            <a:off x="9825940" y="1896716"/>
            <a:ext cx="5165266" cy="1077218"/>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latin typeface="IBM Plex Sans" panose="020B0503050203000203" pitchFamily="34" charset="0"/>
              </a:rPr>
              <a:t>New Hire Onboarding Procedures</a:t>
            </a:r>
          </a:p>
        </p:txBody>
      </p:sp>
      <p:sp>
        <p:nvSpPr>
          <p:cNvPr id="19" name="Freeform 9">
            <a:extLst>
              <a:ext uri="{FF2B5EF4-FFF2-40B4-BE49-F238E27FC236}">
                <a16:creationId xmlns:a16="http://schemas.microsoft.com/office/drawing/2014/main" id="{06A9DCF0-C9BB-7E0A-2081-2D0025D218DA}"/>
              </a:ext>
            </a:extLst>
          </p:cNvPr>
          <p:cNvSpPr/>
          <p:nvPr/>
        </p:nvSpPr>
        <p:spPr>
          <a:xfrm>
            <a:off x="9539142" y="8136264"/>
            <a:ext cx="57388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latin typeface="IBM Plex Sans" panose="020B0503050203000203" pitchFamily="34" charset="0"/>
            </a:endParaRPr>
          </a:p>
        </p:txBody>
      </p:sp>
      <p:sp>
        <p:nvSpPr>
          <p:cNvPr id="20" name="Freeform 127">
            <a:extLst>
              <a:ext uri="{FF2B5EF4-FFF2-40B4-BE49-F238E27FC236}">
                <a16:creationId xmlns:a16="http://schemas.microsoft.com/office/drawing/2014/main" id="{7AF28907-F125-9C2A-F413-00B3ADB3CC8D}"/>
              </a:ext>
            </a:extLst>
          </p:cNvPr>
          <p:cNvSpPr/>
          <p:nvPr/>
        </p:nvSpPr>
        <p:spPr>
          <a:xfrm>
            <a:off x="9539142" y="9515560"/>
            <a:ext cx="57388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latin typeface="IBM Plex Sans" panose="020B0503050203000203" pitchFamily="34" charset="0"/>
            </a:endParaRPr>
          </a:p>
        </p:txBody>
      </p:sp>
      <p:sp>
        <p:nvSpPr>
          <p:cNvPr id="21" name="Freeform 129">
            <a:extLst>
              <a:ext uri="{FF2B5EF4-FFF2-40B4-BE49-F238E27FC236}">
                <a16:creationId xmlns:a16="http://schemas.microsoft.com/office/drawing/2014/main" id="{B1777CA3-4613-8792-2792-83D18B9964C3}"/>
              </a:ext>
            </a:extLst>
          </p:cNvPr>
          <p:cNvSpPr/>
          <p:nvPr/>
        </p:nvSpPr>
        <p:spPr>
          <a:xfrm>
            <a:off x="2105404" y="8136264"/>
            <a:ext cx="57388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latin typeface="IBM Plex Sans" panose="020B0503050203000203" pitchFamily="34" charset="0"/>
            </a:endParaRPr>
          </a:p>
        </p:txBody>
      </p:sp>
      <p:sp>
        <p:nvSpPr>
          <p:cNvPr id="22" name="Freeform 130">
            <a:extLst>
              <a:ext uri="{FF2B5EF4-FFF2-40B4-BE49-F238E27FC236}">
                <a16:creationId xmlns:a16="http://schemas.microsoft.com/office/drawing/2014/main" id="{35032B60-6889-7DE4-9F7D-89953EFD8CAF}"/>
              </a:ext>
            </a:extLst>
          </p:cNvPr>
          <p:cNvSpPr/>
          <p:nvPr/>
        </p:nvSpPr>
        <p:spPr>
          <a:xfrm>
            <a:off x="2105404" y="9515560"/>
            <a:ext cx="57388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latin typeface="IBM Plex Sans" panose="020B0503050203000203" pitchFamily="34" charset="0"/>
            </a:endParaRPr>
          </a:p>
        </p:txBody>
      </p:sp>
      <p:sp>
        <p:nvSpPr>
          <p:cNvPr id="23" name="Freeform 131">
            <a:extLst>
              <a:ext uri="{FF2B5EF4-FFF2-40B4-BE49-F238E27FC236}">
                <a16:creationId xmlns:a16="http://schemas.microsoft.com/office/drawing/2014/main" id="{CC7E9281-8B3D-F6C7-B1D8-B0B421D3A91F}"/>
              </a:ext>
            </a:extLst>
          </p:cNvPr>
          <p:cNvSpPr/>
          <p:nvPr/>
        </p:nvSpPr>
        <p:spPr>
          <a:xfrm>
            <a:off x="16964404" y="8136264"/>
            <a:ext cx="57388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latin typeface="IBM Plex Sans" panose="020B0503050203000203" pitchFamily="34" charset="0"/>
            </a:endParaRPr>
          </a:p>
        </p:txBody>
      </p:sp>
      <p:sp>
        <p:nvSpPr>
          <p:cNvPr id="24" name="Freeform 132">
            <a:extLst>
              <a:ext uri="{FF2B5EF4-FFF2-40B4-BE49-F238E27FC236}">
                <a16:creationId xmlns:a16="http://schemas.microsoft.com/office/drawing/2014/main" id="{1003C74E-8724-B8FE-B0C1-83461282137B}"/>
              </a:ext>
            </a:extLst>
          </p:cNvPr>
          <p:cNvSpPr/>
          <p:nvPr/>
        </p:nvSpPr>
        <p:spPr>
          <a:xfrm>
            <a:off x="16964404" y="9025264"/>
            <a:ext cx="57388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latin typeface="IBM Plex Sans" panose="020B0503050203000203" pitchFamily="34" charset="0"/>
            </a:endParaRPr>
          </a:p>
        </p:txBody>
      </p:sp>
      <p:pic>
        <p:nvPicPr>
          <p:cNvPr id="25" name="Picture 24">
            <a:extLst>
              <a:ext uri="{FF2B5EF4-FFF2-40B4-BE49-F238E27FC236}">
                <a16:creationId xmlns:a16="http://schemas.microsoft.com/office/drawing/2014/main" id="{152D7CB5-A0C5-75AD-0CAF-880C5B9E93EC}"/>
              </a:ext>
            </a:extLst>
          </p:cNvPr>
          <p:cNvPicPr>
            <a:picLocks noChangeAspect="1"/>
          </p:cNvPicPr>
          <p:nvPr/>
        </p:nvPicPr>
        <p:blipFill>
          <a:blip r:embed="rId6"/>
          <a:stretch>
            <a:fillRect/>
          </a:stretch>
        </p:blipFill>
        <p:spPr>
          <a:xfrm>
            <a:off x="4157804" y="4140218"/>
            <a:ext cx="1635594" cy="2025024"/>
          </a:xfrm>
          <a:prstGeom prst="rect">
            <a:avLst/>
          </a:prstGeom>
        </p:spPr>
      </p:pic>
      <p:pic>
        <p:nvPicPr>
          <p:cNvPr id="26" name="Picture 25">
            <a:extLst>
              <a:ext uri="{FF2B5EF4-FFF2-40B4-BE49-F238E27FC236}">
                <a16:creationId xmlns:a16="http://schemas.microsoft.com/office/drawing/2014/main" id="{B0E33A3F-B9E9-6236-37A1-F601C0F070C2}"/>
              </a:ext>
            </a:extLst>
          </p:cNvPr>
          <p:cNvPicPr>
            <a:picLocks noChangeAspect="1"/>
          </p:cNvPicPr>
          <p:nvPr/>
        </p:nvPicPr>
        <p:blipFill>
          <a:blip r:embed="rId7"/>
          <a:stretch>
            <a:fillRect/>
          </a:stretch>
        </p:blipFill>
        <p:spPr>
          <a:xfrm>
            <a:off x="11690802" y="4361392"/>
            <a:ext cx="1496566" cy="1732864"/>
          </a:xfrm>
          <a:prstGeom prst="rect">
            <a:avLst/>
          </a:prstGeom>
        </p:spPr>
      </p:pic>
      <p:pic>
        <p:nvPicPr>
          <p:cNvPr id="27" name="Picture 26">
            <a:extLst>
              <a:ext uri="{FF2B5EF4-FFF2-40B4-BE49-F238E27FC236}">
                <a16:creationId xmlns:a16="http://schemas.microsoft.com/office/drawing/2014/main" id="{64BE35F5-1E1A-89B4-8892-731ACD6F95FB}"/>
              </a:ext>
            </a:extLst>
          </p:cNvPr>
          <p:cNvPicPr>
            <a:picLocks noChangeAspect="1"/>
          </p:cNvPicPr>
          <p:nvPr/>
        </p:nvPicPr>
        <p:blipFill>
          <a:blip r:embed="rId8"/>
          <a:stretch>
            <a:fillRect/>
          </a:stretch>
        </p:blipFill>
        <p:spPr>
          <a:xfrm>
            <a:off x="19068831" y="4297834"/>
            <a:ext cx="1530000" cy="1920000"/>
          </a:xfrm>
          <a:prstGeom prst="rect">
            <a:avLst/>
          </a:prstGeom>
        </p:spPr>
      </p:pic>
      <p:sp>
        <p:nvSpPr>
          <p:cNvPr id="28" name="TextBox 1">
            <a:extLst>
              <a:ext uri="{FF2B5EF4-FFF2-40B4-BE49-F238E27FC236}">
                <a16:creationId xmlns:a16="http://schemas.microsoft.com/office/drawing/2014/main" id="{8EFFB54B-E68C-6886-A3BE-F8B1387E6148}"/>
              </a:ext>
            </a:extLst>
          </p:cNvPr>
          <p:cNvSpPr txBox="1"/>
          <p:nvPr/>
        </p:nvSpPr>
        <p:spPr>
          <a:xfrm>
            <a:off x="687106" y="504101"/>
            <a:ext cx="15760831"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t>People</a:t>
            </a:r>
            <a:endParaRPr dirty="0"/>
          </a:p>
        </p:txBody>
      </p:sp>
    </p:spTree>
    <p:extLst>
      <p:ext uri="{BB962C8B-B14F-4D97-AF65-F5344CB8AC3E}">
        <p14:creationId xmlns:p14="http://schemas.microsoft.com/office/powerpoint/2010/main" val="295402962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1289636" y="1278415"/>
            <a:ext cx="15760831"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Security Behaviors</a:t>
            </a:r>
            <a:endParaRPr dirty="0">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
        <p:nvSpPr>
          <p:cNvPr id="2" name="TextBox 2">
            <a:extLst>
              <a:ext uri="{FF2B5EF4-FFF2-40B4-BE49-F238E27FC236}">
                <a16:creationId xmlns:a16="http://schemas.microsoft.com/office/drawing/2014/main" id="{6E7DCE07-D349-ABB1-8C3F-A005694471EE}"/>
              </a:ext>
            </a:extLst>
          </p:cNvPr>
          <p:cNvSpPr txBox="1"/>
          <p:nvPr/>
        </p:nvSpPr>
        <p:spPr>
          <a:xfrm>
            <a:off x="1545772" y="2403997"/>
            <a:ext cx="22163314" cy="8293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406400" indent="-406400" algn="l" defTabSz="914400">
              <a:lnSpc>
                <a:spcPct val="200000"/>
              </a:lnSpc>
              <a:buSzPct val="123000"/>
              <a:buChar char="•"/>
              <a:defRPr sz="5000">
                <a:solidFill>
                  <a:srgbClr val="173D6D"/>
                </a:solidFill>
              </a:defRPr>
            </a:pPr>
            <a:r>
              <a:rPr lang="en-US" sz="5500" dirty="0"/>
              <a:t>Password hygiene: password creation, password management, etc.</a:t>
            </a:r>
            <a:endParaRPr sz="5500" dirty="0"/>
          </a:p>
          <a:p>
            <a:pPr marL="406400" indent="-406400" algn="l" defTabSz="914400">
              <a:lnSpc>
                <a:spcPct val="200000"/>
              </a:lnSpc>
              <a:buSzPct val="123000"/>
              <a:buChar char="•"/>
              <a:defRPr sz="5000">
                <a:solidFill>
                  <a:srgbClr val="173D6D"/>
                </a:solidFill>
              </a:defRPr>
            </a:pPr>
            <a:r>
              <a:rPr lang="en-US" sz="5500" dirty="0"/>
              <a:t>Using Multi-Factor Authentication (MFA or 2FA)</a:t>
            </a:r>
            <a:endParaRPr sz="5500" dirty="0"/>
          </a:p>
          <a:p>
            <a:pPr marL="406400" indent="-406400" algn="l" defTabSz="914400">
              <a:lnSpc>
                <a:spcPct val="200000"/>
              </a:lnSpc>
              <a:buSzPct val="123000"/>
              <a:buChar char="•"/>
              <a:defRPr sz="5000">
                <a:solidFill>
                  <a:srgbClr val="173D6D"/>
                </a:solidFill>
              </a:defRPr>
            </a:pPr>
            <a:r>
              <a:rPr lang="en-US" sz="5500" dirty="0"/>
              <a:t>Installing the latest updates</a:t>
            </a:r>
          </a:p>
          <a:p>
            <a:pPr marL="406400" indent="-406400" algn="l" defTabSz="914400">
              <a:lnSpc>
                <a:spcPct val="200000"/>
              </a:lnSpc>
              <a:buSzPct val="123000"/>
              <a:buChar char="•"/>
              <a:defRPr sz="5000">
                <a:solidFill>
                  <a:srgbClr val="173D6D"/>
                </a:solidFill>
              </a:defRPr>
            </a:pPr>
            <a:r>
              <a:rPr lang="en-US" sz="5500" dirty="0"/>
              <a:t>Checking emails for signs of phishing</a:t>
            </a:r>
          </a:p>
          <a:p>
            <a:pPr marL="406400" indent="-406400" algn="l" defTabSz="914400">
              <a:lnSpc>
                <a:spcPct val="200000"/>
              </a:lnSpc>
              <a:buSzPct val="123000"/>
              <a:buChar char="•"/>
              <a:defRPr sz="5000">
                <a:solidFill>
                  <a:srgbClr val="173D6D"/>
                </a:solidFill>
              </a:defRPr>
            </a:pPr>
            <a:r>
              <a:rPr lang="en-US" sz="5500" dirty="0"/>
              <a:t>Backing up data</a:t>
            </a:r>
            <a:endParaRPr sz="5500" dirty="0"/>
          </a:p>
        </p:txBody>
      </p:sp>
    </p:spTree>
    <p:extLst>
      <p:ext uri="{BB962C8B-B14F-4D97-AF65-F5344CB8AC3E}">
        <p14:creationId xmlns:p14="http://schemas.microsoft.com/office/powerpoint/2010/main" val="18441094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3" name="TextBox 1"/>
          <p:cNvSpPr txBox="1"/>
          <p:nvPr/>
        </p:nvSpPr>
        <p:spPr>
          <a:xfrm>
            <a:off x="2043462" y="4211126"/>
            <a:ext cx="14824812" cy="2646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16600" dirty="0">
                <a:effectLst>
                  <a:outerShdw blurRad="38100" dist="38100" dir="2700000" algn="tl">
                    <a:srgbClr val="000000">
                      <a:alpha val="43137"/>
                    </a:srgbClr>
                  </a:outerShdw>
                </a:effectLst>
              </a:rPr>
              <a:t>Passwords</a:t>
            </a:r>
            <a:endParaRPr sz="16600" dirty="0">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235048730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TextBox 1"/>
          <p:cNvSpPr txBox="1"/>
          <p:nvPr/>
        </p:nvSpPr>
        <p:spPr>
          <a:xfrm>
            <a:off x="0" y="2574790"/>
            <a:ext cx="24383999" cy="4093424"/>
          </a:xfrm>
          <a:prstGeom prst="rect">
            <a:avLst/>
          </a:prstGeom>
          <a:solidFill>
            <a:srgbClr val="193E6C"/>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10000" b="1">
                <a:solidFill>
                  <a:srgbClr val="B2322E"/>
                </a:solidFill>
              </a:defRPr>
            </a:pPr>
            <a:r>
              <a:rPr lang="en-US" dirty="0">
                <a:solidFill>
                  <a:schemeClr val="bg1"/>
                </a:solidFill>
                <a:effectLst>
                  <a:outerShdw blurRad="38100" dist="38100" dir="2700000" algn="tl">
                    <a:srgbClr val="000000">
                      <a:alpha val="43137"/>
                    </a:srgbClr>
                  </a:outerShdw>
                </a:effectLst>
              </a:rPr>
              <a:t>Under the Radar: </a:t>
            </a:r>
          </a:p>
          <a:p>
            <a:pPr defTabSz="914400">
              <a:defRPr sz="10000" b="1">
                <a:solidFill>
                  <a:srgbClr val="B2322E"/>
                </a:solidFill>
              </a:defRPr>
            </a:pPr>
            <a:r>
              <a:rPr lang="en-US" sz="8000" dirty="0">
                <a:solidFill>
                  <a:schemeClr val="bg1"/>
                </a:solidFill>
                <a:effectLst>
                  <a:outerShdw blurRad="38100" dist="38100" dir="2700000" algn="tl">
                    <a:srgbClr val="000000">
                      <a:alpha val="43137"/>
                    </a:srgbClr>
                  </a:outerShdw>
                </a:effectLst>
              </a:rPr>
              <a:t>Are You Safeguarding Against </a:t>
            </a:r>
          </a:p>
          <a:p>
            <a:pPr defTabSz="914400">
              <a:defRPr sz="10000" b="1">
                <a:solidFill>
                  <a:srgbClr val="B2322E"/>
                </a:solidFill>
              </a:defRPr>
            </a:pPr>
            <a:r>
              <a:rPr lang="en-US" sz="8000" dirty="0">
                <a:solidFill>
                  <a:schemeClr val="bg1"/>
                </a:solidFill>
                <a:effectLst>
                  <a:outerShdw blurRad="38100" dist="38100" dir="2700000" algn="tl">
                    <a:srgbClr val="000000">
                      <a:alpha val="43137"/>
                    </a:srgbClr>
                  </a:outerShdw>
                </a:effectLst>
              </a:rPr>
              <a:t>the Digital Danger Zones?</a:t>
            </a:r>
            <a:endParaRPr dirty="0">
              <a:solidFill>
                <a:schemeClr val="bg1"/>
              </a:solidFill>
              <a:effectLst>
                <a:outerShdw blurRad="38100" dist="38100" dir="2700000" algn="tl">
                  <a:srgbClr val="000000">
                    <a:alpha val="43137"/>
                  </a:srgbClr>
                </a:outerShdw>
              </a:effectLst>
            </a:endParaRPr>
          </a:p>
        </p:txBody>
      </p:sp>
      <p:sp>
        <p:nvSpPr>
          <p:cNvPr id="156" name="TextBox 2"/>
          <p:cNvSpPr txBox="1"/>
          <p:nvPr/>
        </p:nvSpPr>
        <p:spPr>
          <a:xfrm>
            <a:off x="5728826" y="8020370"/>
            <a:ext cx="12926268" cy="19389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defTabSz="914400">
              <a:defRPr sz="6000" b="1" i="1">
                <a:solidFill>
                  <a:srgbClr val="173D6D"/>
                </a:solidFill>
              </a:defRPr>
            </a:pPr>
            <a:r>
              <a:rPr lang="en-US" dirty="0"/>
              <a:t>Speaker: </a:t>
            </a:r>
          </a:p>
          <a:p>
            <a:pPr defTabSz="914400">
              <a:defRPr sz="6000" b="1" i="1">
                <a:solidFill>
                  <a:srgbClr val="173D6D"/>
                </a:solidFill>
              </a:defRPr>
            </a:pPr>
            <a:r>
              <a:rPr lang="en-US" dirty="0"/>
              <a:t>Tonia Dudley of IBM X-Force</a:t>
            </a:r>
            <a:endParaRPr dirty="0"/>
          </a:p>
        </p:txBody>
      </p:sp>
      <p:pic>
        <p:nvPicPr>
          <p:cNvPr id="157" name="starry-background_short.jpg" descr="starry-background_short.jpg"/>
          <p:cNvPicPr>
            <a:picLocks noChangeAspect="1"/>
          </p:cNvPicPr>
          <p:nvPr/>
        </p:nvPicPr>
        <p:blipFill>
          <a:blip r:embed="rId2"/>
          <a:srcRect t="11155" b="76019"/>
          <a:stretch>
            <a:fillRect/>
          </a:stretch>
        </p:blipFill>
        <p:spPr>
          <a:xfrm rot="10800000" flipH="1">
            <a:off x="-2514" y="11659850"/>
            <a:ext cx="24389028" cy="2080606"/>
          </a:xfrm>
          <a:prstGeom prst="rect">
            <a:avLst/>
          </a:prstGeom>
          <a:ln w="12700">
            <a:miter lim="400000"/>
          </a:ln>
        </p:spPr>
      </p:pic>
      <p:pic>
        <p:nvPicPr>
          <p:cNvPr id="158" name="CDNLA-show-dc-gaylord-natl-dome-2024-logo.png" descr="CDNLA-show-dc-gaylord-natl-dome-2024-logo.png"/>
          <p:cNvPicPr>
            <a:picLocks noChangeAspect="1"/>
          </p:cNvPicPr>
          <p:nvPr/>
        </p:nvPicPr>
        <p:blipFill>
          <a:blip r:embed="rId3"/>
          <a:stretch>
            <a:fillRect/>
          </a:stretch>
        </p:blipFill>
        <p:spPr>
          <a:xfrm>
            <a:off x="8397309" y="12018522"/>
            <a:ext cx="7589302" cy="1382052"/>
          </a:xfrm>
          <a:prstGeom prst="rect">
            <a:avLst/>
          </a:prstGeom>
          <a:ln w="12700">
            <a:miter lim="400000"/>
          </a:ln>
        </p:spPr>
      </p:pic>
      <p:sp>
        <p:nvSpPr>
          <p:cNvPr id="159" name="Platinum Sponsors"/>
          <p:cNvSpPr txBox="1"/>
          <p:nvPr/>
        </p:nvSpPr>
        <p:spPr>
          <a:xfrm>
            <a:off x="17132901" y="12458945"/>
            <a:ext cx="475315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Coffee Sponsor</a:t>
            </a:r>
          </a:p>
        </p:txBody>
      </p:sp>
      <p:pic>
        <p:nvPicPr>
          <p:cNvPr id="160" name="Buffalo-Limo-Logo-17-logo-tag-BW.png" descr="Buffalo-Limo-Logo-17-logo-tag-BW.png"/>
          <p:cNvPicPr>
            <a:picLocks noChangeAspect="1"/>
          </p:cNvPicPr>
          <p:nvPr/>
        </p:nvPicPr>
        <p:blipFill>
          <a:blip r:embed="rId4"/>
          <a:srcRect l="8900" r="8900"/>
          <a:stretch>
            <a:fillRect/>
          </a:stretch>
        </p:blipFill>
        <p:spPr>
          <a:xfrm>
            <a:off x="21003583" y="11808870"/>
            <a:ext cx="2220885" cy="1801247"/>
          </a:xfrm>
          <a:prstGeom prst="rect">
            <a:avLst/>
          </a:prstGeom>
          <a:ln w="12700">
            <a:miter lim="400000"/>
          </a:ln>
        </p:spPr>
      </p:pic>
      <p:sp>
        <p:nvSpPr>
          <p:cNvPr id="161"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62"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4105026" y="2553762"/>
            <a:ext cx="18321837" cy="2400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Q. What is the typical length of your passwords?</a:t>
            </a:r>
            <a:endParaRPr dirty="0">
              <a:effectLst>
                <a:outerShdw blurRad="38100" dist="38100" dir="2700000" algn="tl">
                  <a:srgbClr val="000000">
                    <a:alpha val="43137"/>
                  </a:srgbClr>
                </a:outerShdw>
              </a:effectLst>
            </a:endParaRPr>
          </a:p>
        </p:txBody>
      </p:sp>
      <p:sp>
        <p:nvSpPr>
          <p:cNvPr id="174" name="TextBox 2"/>
          <p:cNvSpPr txBox="1"/>
          <p:nvPr/>
        </p:nvSpPr>
        <p:spPr>
          <a:xfrm>
            <a:off x="5557675" y="5235500"/>
            <a:ext cx="12726097" cy="4379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914400" indent="-914400" algn="l" defTabSz="914400">
              <a:lnSpc>
                <a:spcPct val="130000"/>
              </a:lnSpc>
              <a:buSzPct val="123000"/>
              <a:buFont typeface="+mj-lt"/>
              <a:buAutoNum type="alphaLcPeriod"/>
              <a:defRPr sz="5000">
                <a:solidFill>
                  <a:srgbClr val="173D6D"/>
                </a:solidFill>
              </a:defRPr>
            </a:pPr>
            <a:r>
              <a:rPr lang="en-US" sz="5500" dirty="0"/>
              <a:t>Under 6 character</a:t>
            </a:r>
            <a:endParaRPr sz="5500" dirty="0"/>
          </a:p>
          <a:p>
            <a:pPr marL="914400" indent="-914400" algn="l" defTabSz="914400">
              <a:lnSpc>
                <a:spcPct val="130000"/>
              </a:lnSpc>
              <a:buSzPct val="123000"/>
              <a:buFont typeface="+mj-lt"/>
              <a:buAutoNum type="alphaLcPeriod"/>
              <a:defRPr sz="5000">
                <a:solidFill>
                  <a:srgbClr val="173D6D"/>
                </a:solidFill>
              </a:defRPr>
            </a:pPr>
            <a:r>
              <a:rPr lang="en-US" sz="5500" dirty="0"/>
              <a:t>7-8 characters</a:t>
            </a:r>
          </a:p>
          <a:p>
            <a:pPr marL="914400" indent="-914400" algn="l" defTabSz="914400">
              <a:lnSpc>
                <a:spcPct val="130000"/>
              </a:lnSpc>
              <a:buSzPct val="123000"/>
              <a:buFont typeface="+mj-lt"/>
              <a:buAutoNum type="alphaLcPeriod"/>
              <a:defRPr sz="5000">
                <a:solidFill>
                  <a:srgbClr val="173D6D"/>
                </a:solidFill>
              </a:defRPr>
            </a:pPr>
            <a:r>
              <a:rPr lang="en-US" sz="5500" dirty="0"/>
              <a:t>9-11 characters</a:t>
            </a:r>
            <a:endParaRPr sz="5500" dirty="0"/>
          </a:p>
          <a:p>
            <a:pPr marL="914400" indent="-914400" algn="l" defTabSz="914400">
              <a:lnSpc>
                <a:spcPct val="130000"/>
              </a:lnSpc>
              <a:buSzPct val="123000"/>
              <a:buFont typeface="+mj-lt"/>
              <a:buAutoNum type="alphaLcPeriod"/>
              <a:defRPr sz="5000">
                <a:solidFill>
                  <a:srgbClr val="173D6D"/>
                </a:solidFill>
              </a:defRPr>
            </a:pPr>
            <a:r>
              <a:rPr lang="en-US" sz="5500" dirty="0"/>
              <a:t>Over 12 characters</a:t>
            </a:r>
            <a:endParaRPr sz="5500" dirty="0"/>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385230744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aphicFrame>
        <p:nvGraphicFramePr>
          <p:cNvPr id="9" name="Content Placeholder 8">
            <a:extLst>
              <a:ext uri="{FF2B5EF4-FFF2-40B4-BE49-F238E27FC236}">
                <a16:creationId xmlns:a16="http://schemas.microsoft.com/office/drawing/2014/main" id="{35B19298-79B4-8B81-59B3-C978C35F5788}"/>
              </a:ext>
            </a:extLst>
          </p:cNvPr>
          <p:cNvGraphicFramePr>
            <a:graphicFrameLocks/>
          </p:cNvGraphicFramePr>
          <p:nvPr>
            <p:extLst>
              <p:ext uri="{D42A27DB-BD31-4B8C-83A1-F6EECF244321}">
                <p14:modId xmlns:p14="http://schemas.microsoft.com/office/powerpoint/2010/main" val="1100618172"/>
              </p:ext>
            </p:extLst>
          </p:nvPr>
        </p:nvGraphicFramePr>
        <p:xfrm>
          <a:off x="3356682" y="1039930"/>
          <a:ext cx="17160386" cy="10058400"/>
        </p:xfrm>
        <a:graphic>
          <a:graphicData uri="http://schemas.openxmlformats.org/drawingml/2006/chart">
            <c:chart xmlns:c="http://schemas.openxmlformats.org/drawingml/2006/chart" xmlns:r="http://schemas.openxmlformats.org/officeDocument/2006/relationships" r:id="rId6"/>
          </a:graphicData>
        </a:graphic>
      </p:graphicFrame>
      <p:sp>
        <p:nvSpPr>
          <p:cNvPr id="4" name="Slide Number Placeholder 3">
            <a:extLst>
              <a:ext uri="{FF2B5EF4-FFF2-40B4-BE49-F238E27FC236}">
                <a16:creationId xmlns:a16="http://schemas.microsoft.com/office/drawing/2014/main" id="{5842A96D-EC6D-B0B0-3BEC-D35D3CC7CEF0}"/>
              </a:ext>
            </a:extLst>
          </p:cNvPr>
          <p:cNvSpPr txBox="1">
            <a:spLocks/>
          </p:cNvSpPr>
          <p:nvPr/>
        </p:nvSpPr>
        <p:spPr>
          <a:xfrm>
            <a:off x="1840747" y="12344401"/>
            <a:ext cx="256480" cy="346762"/>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lvl9pPr>
          </a:lstStyle>
          <a:p>
            <a:fld id="{7E1EBE84-5FD3-2846-AB94-75B2611FB6D1}" type="slidenum">
              <a:rPr lang="en-US" smtClean="0"/>
              <a:pPr/>
              <a:t>21</a:t>
            </a:fld>
            <a:endParaRPr lang="en-US"/>
          </a:p>
        </p:txBody>
      </p:sp>
    </p:spTree>
    <p:extLst>
      <p:ext uri="{BB962C8B-B14F-4D97-AF65-F5344CB8AC3E}">
        <p14:creationId xmlns:p14="http://schemas.microsoft.com/office/powerpoint/2010/main" val="340515852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4105026" y="2553762"/>
            <a:ext cx="18321837" cy="3554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Q. How often do you use different passwords for your important online accounts (email, social media, etc.)?</a:t>
            </a:r>
            <a:endParaRPr dirty="0">
              <a:effectLst>
                <a:outerShdw blurRad="38100" dist="38100" dir="2700000" algn="tl">
                  <a:srgbClr val="000000">
                    <a:alpha val="43137"/>
                  </a:srgbClr>
                </a:outerShdw>
              </a:effectLst>
            </a:endParaRPr>
          </a:p>
        </p:txBody>
      </p:sp>
      <p:sp>
        <p:nvSpPr>
          <p:cNvPr id="174" name="TextBox 2"/>
          <p:cNvSpPr txBox="1"/>
          <p:nvPr/>
        </p:nvSpPr>
        <p:spPr>
          <a:xfrm>
            <a:off x="5557675" y="6108577"/>
            <a:ext cx="12726097" cy="49895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914400" indent="-914400" algn="l" defTabSz="914400">
              <a:lnSpc>
                <a:spcPct val="130000"/>
              </a:lnSpc>
              <a:buSzPct val="123000"/>
              <a:buFont typeface="+mj-lt"/>
              <a:buAutoNum type="alphaLcPeriod"/>
              <a:defRPr sz="5000">
                <a:solidFill>
                  <a:srgbClr val="173D6D"/>
                </a:solidFill>
              </a:defRPr>
            </a:pPr>
            <a:r>
              <a:rPr lang="en-US" dirty="0"/>
              <a:t>Never [</a:t>
            </a:r>
            <a:r>
              <a:rPr lang="en-US" sz="5000" b="1" dirty="0">
                <a:solidFill>
                  <a:srgbClr val="C00000"/>
                </a:solidFill>
              </a:rPr>
              <a:t>3%</a:t>
            </a:r>
            <a:r>
              <a:rPr lang="en-US" dirty="0"/>
              <a:t>]</a:t>
            </a:r>
            <a:endParaRPr dirty="0"/>
          </a:p>
          <a:p>
            <a:pPr marL="914400" indent="-914400" algn="l" defTabSz="914400">
              <a:lnSpc>
                <a:spcPct val="130000"/>
              </a:lnSpc>
              <a:buSzPct val="123000"/>
              <a:buFont typeface="+mj-lt"/>
              <a:buAutoNum type="alphaLcPeriod"/>
              <a:defRPr sz="5000">
                <a:solidFill>
                  <a:srgbClr val="173D6D"/>
                </a:solidFill>
              </a:defRPr>
            </a:pPr>
            <a:r>
              <a:rPr lang="en-US" dirty="0"/>
              <a:t>Sometimes [</a:t>
            </a:r>
            <a:r>
              <a:rPr lang="en-US" sz="5000" b="1" dirty="0">
                <a:solidFill>
                  <a:srgbClr val="C00000"/>
                </a:solidFill>
              </a:rPr>
              <a:t>13%</a:t>
            </a:r>
            <a:r>
              <a:rPr lang="en-US" dirty="0"/>
              <a:t>]</a:t>
            </a:r>
          </a:p>
          <a:p>
            <a:pPr marL="914400" indent="-914400" algn="l" defTabSz="914400">
              <a:lnSpc>
                <a:spcPct val="130000"/>
              </a:lnSpc>
              <a:buSzPct val="123000"/>
              <a:buFont typeface="+mj-lt"/>
              <a:buAutoNum type="alphaLcPeriod"/>
              <a:defRPr sz="5000">
                <a:solidFill>
                  <a:srgbClr val="173D6D"/>
                </a:solidFill>
              </a:defRPr>
            </a:pPr>
            <a:r>
              <a:rPr lang="en-US" dirty="0"/>
              <a:t>Half of the time [</a:t>
            </a:r>
            <a:r>
              <a:rPr lang="en-US" sz="5000" b="1" dirty="0">
                <a:solidFill>
                  <a:srgbClr val="C00000"/>
                </a:solidFill>
              </a:rPr>
              <a:t>20%</a:t>
            </a:r>
            <a:r>
              <a:rPr lang="en-US" dirty="0"/>
              <a:t>]</a:t>
            </a:r>
            <a:endParaRPr dirty="0"/>
          </a:p>
          <a:p>
            <a:pPr marL="914400" indent="-914400" algn="l" defTabSz="914400">
              <a:lnSpc>
                <a:spcPct val="130000"/>
              </a:lnSpc>
              <a:buSzPct val="123000"/>
              <a:buFont typeface="+mj-lt"/>
              <a:buAutoNum type="alphaLcPeriod"/>
              <a:defRPr sz="5000">
                <a:solidFill>
                  <a:srgbClr val="173D6D"/>
                </a:solidFill>
              </a:defRPr>
            </a:pPr>
            <a:r>
              <a:rPr lang="en-US" dirty="0"/>
              <a:t>Most of the time [</a:t>
            </a:r>
            <a:r>
              <a:rPr lang="en-US" sz="5000" b="1" dirty="0">
                <a:solidFill>
                  <a:srgbClr val="C00000"/>
                </a:solidFill>
              </a:rPr>
              <a:t>31%</a:t>
            </a:r>
            <a:r>
              <a:rPr lang="en-US" dirty="0"/>
              <a:t>]</a:t>
            </a:r>
          </a:p>
          <a:p>
            <a:pPr marL="914400" indent="-914400" algn="l" defTabSz="914400">
              <a:lnSpc>
                <a:spcPct val="130000"/>
              </a:lnSpc>
              <a:buSzPct val="123000"/>
              <a:buFont typeface="+mj-lt"/>
              <a:buAutoNum type="alphaLcPeriod"/>
              <a:defRPr sz="5000">
                <a:solidFill>
                  <a:srgbClr val="173D6D"/>
                </a:solidFill>
              </a:defRPr>
            </a:pPr>
            <a:r>
              <a:rPr lang="en-US" dirty="0"/>
              <a:t>All of the time [</a:t>
            </a:r>
            <a:r>
              <a:rPr lang="en-US" b="1" dirty="0">
                <a:solidFill>
                  <a:srgbClr val="C00000"/>
                </a:solidFill>
              </a:rPr>
              <a:t>33%</a:t>
            </a:r>
            <a:r>
              <a:rPr lang="en-US" dirty="0"/>
              <a:t>]</a:t>
            </a:r>
            <a:endParaRPr dirty="0"/>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30125863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2" name="Picture 1" descr="Text, logo&#10;&#10;Description automatically generated">
            <a:extLst>
              <a:ext uri="{FF2B5EF4-FFF2-40B4-BE49-F238E27FC236}">
                <a16:creationId xmlns:a16="http://schemas.microsoft.com/office/drawing/2014/main" id="{89F6E11B-6EF1-E927-DC5C-7D0848C762C7}"/>
              </a:ext>
            </a:extLst>
          </p:cNvPr>
          <p:cNvPicPr>
            <a:picLocks noChangeAspect="1"/>
          </p:cNvPicPr>
          <p:nvPr/>
        </p:nvPicPr>
        <p:blipFill>
          <a:blip r:embed="rId6"/>
          <a:stretch>
            <a:fillRect/>
          </a:stretch>
        </p:blipFill>
        <p:spPr>
          <a:xfrm>
            <a:off x="6739467" y="4431622"/>
            <a:ext cx="10905066" cy="4852755"/>
          </a:xfrm>
          <a:prstGeom prst="rect">
            <a:avLst/>
          </a:prstGeom>
        </p:spPr>
      </p:pic>
    </p:spTree>
    <p:extLst>
      <p:ext uri="{BB962C8B-B14F-4D97-AF65-F5344CB8AC3E}">
        <p14:creationId xmlns:p14="http://schemas.microsoft.com/office/powerpoint/2010/main" val="39939733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2307771" y="1532039"/>
            <a:ext cx="20434107" cy="24006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Q. What is your preferred method of remembering multiple passwords?</a:t>
            </a:r>
            <a:endParaRPr dirty="0">
              <a:effectLst>
                <a:outerShdw blurRad="38100" dist="38100" dir="2700000" algn="tl">
                  <a:srgbClr val="000000">
                    <a:alpha val="43137"/>
                  </a:srgbClr>
                </a:outerShdw>
              </a:effectLst>
            </a:endParaRPr>
          </a:p>
        </p:txBody>
      </p:sp>
      <p:sp>
        <p:nvSpPr>
          <p:cNvPr id="174" name="TextBox 2"/>
          <p:cNvSpPr txBox="1"/>
          <p:nvPr/>
        </p:nvSpPr>
        <p:spPr>
          <a:xfrm>
            <a:off x="5056932" y="4095415"/>
            <a:ext cx="16869188" cy="6990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914400" indent="-914400" algn="l" defTabSz="914400">
              <a:lnSpc>
                <a:spcPct val="130000"/>
              </a:lnSpc>
              <a:buSzPct val="123000"/>
              <a:buFont typeface="+mj-lt"/>
              <a:buAutoNum type="alphaLcPeriod"/>
              <a:defRPr sz="5000">
                <a:solidFill>
                  <a:srgbClr val="173D6D"/>
                </a:solidFill>
              </a:defRPr>
            </a:pPr>
            <a:r>
              <a:rPr lang="en-US" dirty="0">
                <a:highlight>
                  <a:srgbClr val="FFFF00"/>
                </a:highlight>
              </a:rPr>
              <a:t>I write them down in a notebook 37%</a:t>
            </a:r>
            <a:endParaRPr dirty="0">
              <a:highlight>
                <a:srgbClr val="FFFF00"/>
              </a:highlight>
            </a:endParaRPr>
          </a:p>
          <a:p>
            <a:pPr marL="914400" indent="-914400" algn="l" defTabSz="914400">
              <a:lnSpc>
                <a:spcPct val="130000"/>
              </a:lnSpc>
              <a:buSzPct val="123000"/>
              <a:buFont typeface="+mj-lt"/>
              <a:buAutoNum type="alphaLcPeriod"/>
              <a:defRPr sz="5000">
                <a:solidFill>
                  <a:srgbClr val="173D6D"/>
                </a:solidFill>
              </a:defRPr>
            </a:pPr>
            <a:r>
              <a:rPr lang="en-US" dirty="0"/>
              <a:t>I write them down in a document on my computer 9%</a:t>
            </a:r>
          </a:p>
          <a:p>
            <a:pPr marL="914400" indent="-914400" algn="l" defTabSz="914400">
              <a:lnSpc>
                <a:spcPct val="130000"/>
              </a:lnSpc>
              <a:buSzPct val="123000"/>
              <a:buFont typeface="+mj-lt"/>
              <a:buAutoNum type="alphaLcPeriod"/>
              <a:defRPr sz="5000">
                <a:solidFill>
                  <a:srgbClr val="173D6D"/>
                </a:solidFill>
              </a:defRPr>
            </a:pPr>
            <a:r>
              <a:rPr lang="en-US" dirty="0"/>
              <a:t>I store them in my phone 13%</a:t>
            </a:r>
            <a:endParaRPr dirty="0"/>
          </a:p>
          <a:p>
            <a:pPr marL="914400" indent="-914400" algn="l" defTabSz="914400">
              <a:lnSpc>
                <a:spcPct val="130000"/>
              </a:lnSpc>
              <a:buSzPct val="123000"/>
              <a:buFont typeface="+mj-lt"/>
              <a:buAutoNum type="alphaLcPeriod"/>
              <a:defRPr sz="5000">
                <a:solidFill>
                  <a:srgbClr val="173D6D"/>
                </a:solidFill>
              </a:defRPr>
            </a:pPr>
            <a:r>
              <a:rPr lang="en-US" dirty="0"/>
              <a:t>I store them in my email 6%</a:t>
            </a:r>
          </a:p>
          <a:p>
            <a:pPr marL="914400" indent="-914400" algn="l" defTabSz="914400">
              <a:lnSpc>
                <a:spcPct val="130000"/>
              </a:lnSpc>
              <a:buSzPct val="123000"/>
              <a:buFont typeface="+mj-lt"/>
              <a:buAutoNum type="alphaLcPeriod"/>
              <a:defRPr sz="5000">
                <a:solidFill>
                  <a:srgbClr val="173D6D"/>
                </a:solidFill>
              </a:defRPr>
            </a:pPr>
            <a:r>
              <a:rPr lang="en-US" dirty="0"/>
              <a:t>I just remember them (without writing them down) 22%</a:t>
            </a:r>
          </a:p>
          <a:p>
            <a:pPr marL="914400" indent="-914400" algn="l" defTabSz="914400">
              <a:lnSpc>
                <a:spcPct val="130000"/>
              </a:lnSpc>
              <a:buSzPct val="123000"/>
              <a:buFont typeface="+mj-lt"/>
              <a:buAutoNum type="alphaLcPeriod"/>
              <a:defRPr sz="5000">
                <a:solidFill>
                  <a:srgbClr val="173D6D"/>
                </a:solidFill>
              </a:defRPr>
            </a:pPr>
            <a:r>
              <a:rPr lang="en-US" dirty="0"/>
              <a:t>I save passwords in the browser 6%</a:t>
            </a:r>
          </a:p>
          <a:p>
            <a:pPr marL="914400" indent="-914400" algn="l" defTabSz="914400">
              <a:lnSpc>
                <a:spcPct val="130000"/>
              </a:lnSpc>
              <a:buSzPct val="123000"/>
              <a:buFont typeface="+mj-lt"/>
              <a:buAutoNum type="alphaLcPeriod"/>
              <a:defRPr sz="5000">
                <a:solidFill>
                  <a:srgbClr val="173D6D"/>
                </a:solidFill>
              </a:defRPr>
            </a:pPr>
            <a:r>
              <a:rPr lang="en-US" dirty="0"/>
              <a:t>I use a password manager application 7%</a:t>
            </a:r>
            <a:endParaRPr dirty="0"/>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27807041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pSp>
        <p:nvGrpSpPr>
          <p:cNvPr id="4" name="Group 3">
            <a:extLst>
              <a:ext uri="{FF2B5EF4-FFF2-40B4-BE49-F238E27FC236}">
                <a16:creationId xmlns:a16="http://schemas.microsoft.com/office/drawing/2014/main" id="{696A1361-7CDC-ABC3-C73B-AD1A643DC0FA}"/>
              </a:ext>
            </a:extLst>
          </p:cNvPr>
          <p:cNvGrpSpPr/>
          <p:nvPr/>
        </p:nvGrpSpPr>
        <p:grpSpPr>
          <a:xfrm>
            <a:off x="986339" y="1611037"/>
            <a:ext cx="22723750" cy="9830336"/>
            <a:chOff x="245216" y="1083673"/>
            <a:chExt cx="8328155" cy="3602776"/>
          </a:xfrm>
        </p:grpSpPr>
        <p:pic>
          <p:nvPicPr>
            <p:cNvPr id="5" name="Picture 4">
              <a:extLst>
                <a:ext uri="{FF2B5EF4-FFF2-40B4-BE49-F238E27FC236}">
                  <a16:creationId xmlns:a16="http://schemas.microsoft.com/office/drawing/2014/main" id="{C242BC26-9E26-F0D4-F67A-4DB57D884A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3169" y="2935973"/>
              <a:ext cx="1720202" cy="851961"/>
            </a:xfrm>
            <a:prstGeom prst="rect">
              <a:avLst/>
            </a:prstGeom>
          </p:spPr>
        </p:pic>
        <p:pic>
          <p:nvPicPr>
            <p:cNvPr id="6" name="Picture 5">
              <a:extLst>
                <a:ext uri="{FF2B5EF4-FFF2-40B4-BE49-F238E27FC236}">
                  <a16:creationId xmlns:a16="http://schemas.microsoft.com/office/drawing/2014/main" id="{7C232791-F1BB-02B2-6457-167F9D2B60C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16180" y="2969314"/>
              <a:ext cx="1915431" cy="651723"/>
            </a:xfrm>
            <a:prstGeom prst="rect">
              <a:avLst/>
            </a:prstGeom>
          </p:spPr>
        </p:pic>
        <p:pic>
          <p:nvPicPr>
            <p:cNvPr id="7" name="Picture 4" descr="Image result for sticky password logo">
              <a:extLst>
                <a:ext uri="{FF2B5EF4-FFF2-40B4-BE49-F238E27FC236}">
                  <a16:creationId xmlns:a16="http://schemas.microsoft.com/office/drawing/2014/main" id="{4036FA6D-4484-2819-8974-0A94C44A856D}"/>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02370" y="1083673"/>
              <a:ext cx="1543050" cy="6702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lastpass logo">
              <a:extLst>
                <a:ext uri="{FF2B5EF4-FFF2-40B4-BE49-F238E27FC236}">
                  <a16:creationId xmlns:a16="http://schemas.microsoft.com/office/drawing/2014/main" id="{79EB9D94-0AAF-011B-1155-83AD69B340FE}"/>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7577" y="3216979"/>
              <a:ext cx="1881526" cy="2779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password boss logo">
              <a:extLst>
                <a:ext uri="{FF2B5EF4-FFF2-40B4-BE49-F238E27FC236}">
                  <a16:creationId xmlns:a16="http://schemas.microsoft.com/office/drawing/2014/main" id="{0887A339-AE2F-75CB-D661-AA3500B1BDA0}"/>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70590" y="2124068"/>
              <a:ext cx="1681163" cy="4842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logmeonce logo">
              <a:extLst>
                <a:ext uri="{FF2B5EF4-FFF2-40B4-BE49-F238E27FC236}">
                  <a16:creationId xmlns:a16="http://schemas.microsoft.com/office/drawing/2014/main" id="{9C2F119D-91EF-3490-8205-D00ECD605431}"/>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19030" y="2028825"/>
              <a:ext cx="1824038" cy="6080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Image result for 1password logo">
              <a:extLst>
                <a:ext uri="{FF2B5EF4-FFF2-40B4-BE49-F238E27FC236}">
                  <a16:creationId xmlns:a16="http://schemas.microsoft.com/office/drawing/2014/main" id="{916B13EB-E557-FB0F-CC6C-A64E05734A30}"/>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017213" y="2047877"/>
              <a:ext cx="1392115" cy="5429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Image result for Roboform logo">
              <a:extLst>
                <a:ext uri="{FF2B5EF4-FFF2-40B4-BE49-F238E27FC236}">
                  <a16:creationId xmlns:a16="http://schemas.microsoft.com/office/drawing/2014/main" id="{EDB1D85E-6601-6AEF-CEF4-37494071850A}"/>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245216" y="3988177"/>
              <a:ext cx="2269384" cy="69827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Freeform: Shape 12">
            <a:extLst>
              <a:ext uri="{FF2B5EF4-FFF2-40B4-BE49-F238E27FC236}">
                <a16:creationId xmlns:a16="http://schemas.microsoft.com/office/drawing/2014/main" id="{85F0FBD9-4C70-472D-2B0A-78782CC929F3}"/>
              </a:ext>
            </a:extLst>
          </p:cNvPr>
          <p:cNvSpPr/>
          <p:nvPr/>
        </p:nvSpPr>
        <p:spPr>
          <a:xfrm>
            <a:off x="8034798" y="1611035"/>
            <a:ext cx="0" cy="9118600"/>
          </a:xfrm>
          <a:custGeom>
            <a:avLst/>
            <a:gdLst>
              <a:gd name="connsiteX0" fmla="*/ 0 w 0"/>
              <a:gd name="connsiteY0" fmla="*/ 0 h 3419475"/>
              <a:gd name="connsiteX1" fmla="*/ 0 w 0"/>
              <a:gd name="connsiteY1" fmla="*/ 3419475 h 3419475"/>
            </a:gdLst>
            <a:ahLst/>
            <a:cxnLst>
              <a:cxn ang="0">
                <a:pos x="connsiteX0" y="connsiteY0"/>
              </a:cxn>
              <a:cxn ang="0">
                <a:pos x="connsiteX1" y="connsiteY1"/>
              </a:cxn>
            </a:cxnLst>
            <a:rect l="l" t="t" r="r" b="b"/>
            <a:pathLst>
              <a:path h="3419475">
                <a:moveTo>
                  <a:pt x="0" y="0"/>
                </a:moveTo>
                <a:lnTo>
                  <a:pt x="0" y="3419475"/>
                </a:lnTo>
              </a:path>
            </a:pathLst>
          </a:custGeom>
          <a:noFill/>
          <a:ln w="19050" cap="flat">
            <a:solidFill>
              <a:srgbClr val="231F20">
                <a:lumMod val="50000"/>
                <a:lumOff val="50000"/>
              </a:srgbClr>
            </a:solidFill>
            <a:prstDash val="sysDot"/>
            <a:miter lim="800000"/>
            <a:headEnd/>
            <a:tailEnd type="none" w="med" len="lg"/>
          </a:ln>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2438340"/>
            <a:endParaRPr lang="en-US" sz="2800">
              <a:solidFill>
                <a:srgbClr val="231F20"/>
              </a:solidFill>
            </a:endParaRPr>
          </a:p>
        </p:txBody>
      </p:sp>
      <p:sp>
        <p:nvSpPr>
          <p:cNvPr id="14" name="Freeform: Shape 13">
            <a:extLst>
              <a:ext uri="{FF2B5EF4-FFF2-40B4-BE49-F238E27FC236}">
                <a16:creationId xmlns:a16="http://schemas.microsoft.com/office/drawing/2014/main" id="{D637E9F8-15F9-A759-BB48-2FE8E6BC8E1B}"/>
              </a:ext>
            </a:extLst>
          </p:cNvPr>
          <p:cNvSpPr/>
          <p:nvPr/>
        </p:nvSpPr>
        <p:spPr>
          <a:xfrm>
            <a:off x="16678144" y="1577609"/>
            <a:ext cx="0" cy="9118600"/>
          </a:xfrm>
          <a:custGeom>
            <a:avLst/>
            <a:gdLst>
              <a:gd name="connsiteX0" fmla="*/ 0 w 0"/>
              <a:gd name="connsiteY0" fmla="*/ 0 h 3419475"/>
              <a:gd name="connsiteX1" fmla="*/ 0 w 0"/>
              <a:gd name="connsiteY1" fmla="*/ 3419475 h 3419475"/>
            </a:gdLst>
            <a:ahLst/>
            <a:cxnLst>
              <a:cxn ang="0">
                <a:pos x="connsiteX0" y="connsiteY0"/>
              </a:cxn>
              <a:cxn ang="0">
                <a:pos x="connsiteX1" y="connsiteY1"/>
              </a:cxn>
            </a:cxnLst>
            <a:rect l="l" t="t" r="r" b="b"/>
            <a:pathLst>
              <a:path h="3419475">
                <a:moveTo>
                  <a:pt x="0" y="0"/>
                </a:moveTo>
                <a:lnTo>
                  <a:pt x="0" y="3419475"/>
                </a:lnTo>
              </a:path>
            </a:pathLst>
          </a:custGeom>
          <a:noFill/>
          <a:ln w="19050" cap="flat">
            <a:solidFill>
              <a:srgbClr val="231F20">
                <a:lumMod val="50000"/>
                <a:lumOff val="50000"/>
              </a:srgbClr>
            </a:solidFill>
            <a:prstDash val="sysDot"/>
            <a:miter lim="800000"/>
            <a:headEnd/>
            <a:tailEnd type="none" w="med" len="lg"/>
          </a:ln>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defTabSz="2438340"/>
            <a:endParaRPr lang="en-US" sz="2800">
              <a:solidFill>
                <a:srgbClr val="231F20"/>
              </a:solidFill>
            </a:endParaRPr>
          </a:p>
        </p:txBody>
      </p:sp>
      <p:pic>
        <p:nvPicPr>
          <p:cNvPr id="15" name="Picture 14">
            <a:extLst>
              <a:ext uri="{FF2B5EF4-FFF2-40B4-BE49-F238E27FC236}">
                <a16:creationId xmlns:a16="http://schemas.microsoft.com/office/drawing/2014/main" id="{52399894-22C8-6D59-5A8B-3B2956521B3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787279" y="2035704"/>
            <a:ext cx="4814702" cy="1282666"/>
          </a:xfrm>
          <a:prstGeom prst="rect">
            <a:avLst/>
          </a:prstGeom>
        </p:spPr>
      </p:pic>
      <p:pic>
        <p:nvPicPr>
          <p:cNvPr id="16" name="Picture 15">
            <a:extLst>
              <a:ext uri="{FF2B5EF4-FFF2-40B4-BE49-F238E27FC236}">
                <a16:creationId xmlns:a16="http://schemas.microsoft.com/office/drawing/2014/main" id="{D732CE99-AB73-371D-401B-2A2D2606094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992481" y="9316945"/>
            <a:ext cx="3063998" cy="1938936"/>
          </a:xfrm>
          <a:prstGeom prst="rect">
            <a:avLst/>
          </a:prstGeom>
        </p:spPr>
      </p:pic>
      <p:pic>
        <p:nvPicPr>
          <p:cNvPr id="17" name="Picture 16">
            <a:extLst>
              <a:ext uri="{FF2B5EF4-FFF2-40B4-BE49-F238E27FC236}">
                <a16:creationId xmlns:a16="http://schemas.microsoft.com/office/drawing/2014/main" id="{DD3571F9-9BCD-337F-29E6-FF089A5AE1B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016439" y="1577610"/>
            <a:ext cx="3922094" cy="2117930"/>
          </a:xfrm>
          <a:prstGeom prst="rect">
            <a:avLst/>
          </a:prstGeom>
        </p:spPr>
      </p:pic>
    </p:spTree>
    <p:extLst>
      <p:ext uri="{BB962C8B-B14F-4D97-AF65-F5344CB8AC3E}">
        <p14:creationId xmlns:p14="http://schemas.microsoft.com/office/powerpoint/2010/main" val="8555938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
        <p:nvSpPr>
          <p:cNvPr id="2" name="Oval 1">
            <a:extLst>
              <a:ext uri="{FF2B5EF4-FFF2-40B4-BE49-F238E27FC236}">
                <a16:creationId xmlns:a16="http://schemas.microsoft.com/office/drawing/2014/main" id="{86BF7232-7FDA-7B1E-4FED-C2FBA699AD4C}"/>
              </a:ext>
            </a:extLst>
          </p:cNvPr>
          <p:cNvSpPr/>
          <p:nvPr/>
        </p:nvSpPr>
        <p:spPr>
          <a:xfrm>
            <a:off x="1731297" y="3623228"/>
            <a:ext cx="3784870" cy="3784870"/>
          </a:xfrm>
          <a:prstGeom prst="ellipse">
            <a:avLst/>
          </a:prstGeom>
          <a:noFill/>
          <a:ln w="28575" cap="rnd">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Title 3">
            <a:extLst>
              <a:ext uri="{FF2B5EF4-FFF2-40B4-BE49-F238E27FC236}">
                <a16:creationId xmlns:a16="http://schemas.microsoft.com/office/drawing/2014/main" id="{E206FC00-B01B-AF89-4FAA-9BA0E14108F9}"/>
              </a:ext>
            </a:extLst>
          </p:cNvPr>
          <p:cNvSpPr txBox="1">
            <a:spLocks/>
          </p:cNvSpPr>
          <p:nvPr/>
        </p:nvSpPr>
        <p:spPr>
          <a:xfrm>
            <a:off x="1041101" y="7600785"/>
            <a:ext cx="5165266" cy="2390398"/>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rPr>
              <a:t>CRM</a:t>
            </a:r>
          </a:p>
          <a:p>
            <a:pPr>
              <a:spcAft>
                <a:spcPts val="3200"/>
              </a:spcAft>
            </a:pPr>
            <a:r>
              <a:rPr lang="en-US" sz="3200">
                <a:solidFill>
                  <a:schemeClr val="bg1"/>
                </a:solidFill>
              </a:rPr>
              <a:t>Social Media</a:t>
            </a:r>
          </a:p>
          <a:p>
            <a:pPr>
              <a:spcAft>
                <a:spcPts val="3200"/>
              </a:spcAft>
            </a:pPr>
            <a:r>
              <a:rPr lang="en-US" sz="3200">
                <a:solidFill>
                  <a:schemeClr val="bg1"/>
                </a:solidFill>
              </a:rPr>
              <a:t>Third Parties</a:t>
            </a:r>
          </a:p>
        </p:txBody>
      </p:sp>
      <p:sp>
        <p:nvSpPr>
          <p:cNvPr id="4" name="Title 3">
            <a:extLst>
              <a:ext uri="{FF2B5EF4-FFF2-40B4-BE49-F238E27FC236}">
                <a16:creationId xmlns:a16="http://schemas.microsoft.com/office/drawing/2014/main" id="{72606BEE-C076-CECC-7BF8-50F5BBB256FF}"/>
              </a:ext>
            </a:extLst>
          </p:cNvPr>
          <p:cNvSpPr txBox="1">
            <a:spLocks/>
          </p:cNvSpPr>
          <p:nvPr/>
        </p:nvSpPr>
        <p:spPr>
          <a:xfrm>
            <a:off x="1041101" y="2185475"/>
            <a:ext cx="5165266" cy="1077218"/>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rPr>
              <a:t>Access</a:t>
            </a:r>
            <a:br>
              <a:rPr lang="en-US" sz="3200">
                <a:solidFill>
                  <a:schemeClr val="bg1"/>
                </a:solidFill>
              </a:rPr>
            </a:br>
            <a:r>
              <a:rPr lang="en-US" sz="3200">
                <a:solidFill>
                  <a:schemeClr val="bg1"/>
                </a:solidFill>
              </a:rPr>
              <a:t>Controls</a:t>
            </a:r>
          </a:p>
        </p:txBody>
      </p:sp>
      <p:sp>
        <p:nvSpPr>
          <p:cNvPr id="6" name="Freeform 129">
            <a:extLst>
              <a:ext uri="{FF2B5EF4-FFF2-40B4-BE49-F238E27FC236}">
                <a16:creationId xmlns:a16="http://schemas.microsoft.com/office/drawing/2014/main" id="{5AE08FE3-36D2-35C3-AF75-D656CA9A734F}"/>
              </a:ext>
            </a:extLst>
          </p:cNvPr>
          <p:cNvSpPr/>
          <p:nvPr/>
        </p:nvSpPr>
        <p:spPr>
          <a:xfrm>
            <a:off x="1240751" y="8425023"/>
            <a:ext cx="47659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sp>
        <p:nvSpPr>
          <p:cNvPr id="11" name="Oval 10">
            <a:extLst>
              <a:ext uri="{FF2B5EF4-FFF2-40B4-BE49-F238E27FC236}">
                <a16:creationId xmlns:a16="http://schemas.microsoft.com/office/drawing/2014/main" id="{544767E6-8553-6948-A3E4-FD701B0A79E9}"/>
              </a:ext>
            </a:extLst>
          </p:cNvPr>
          <p:cNvSpPr/>
          <p:nvPr/>
        </p:nvSpPr>
        <p:spPr>
          <a:xfrm>
            <a:off x="7483871" y="3623228"/>
            <a:ext cx="3784870" cy="3784870"/>
          </a:xfrm>
          <a:prstGeom prst="ellipse">
            <a:avLst/>
          </a:prstGeom>
          <a:noFill/>
          <a:ln w="28575" cap="rnd">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2" name="Title 3">
            <a:extLst>
              <a:ext uri="{FF2B5EF4-FFF2-40B4-BE49-F238E27FC236}">
                <a16:creationId xmlns:a16="http://schemas.microsoft.com/office/drawing/2014/main" id="{8A0219E3-EE7B-1BF8-447C-B841B795018B}"/>
              </a:ext>
            </a:extLst>
          </p:cNvPr>
          <p:cNvSpPr txBox="1">
            <a:spLocks/>
          </p:cNvSpPr>
          <p:nvPr/>
        </p:nvSpPr>
        <p:spPr>
          <a:xfrm>
            <a:off x="6793675" y="7600784"/>
            <a:ext cx="5165266" cy="1487587"/>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rPr>
              <a:t>Uniqueness</a:t>
            </a:r>
          </a:p>
          <a:p>
            <a:pPr>
              <a:spcAft>
                <a:spcPts val="3200"/>
              </a:spcAft>
            </a:pPr>
            <a:r>
              <a:rPr lang="en-US" sz="3200">
                <a:solidFill>
                  <a:schemeClr val="bg1"/>
                </a:solidFill>
              </a:rPr>
              <a:t>Complexity</a:t>
            </a:r>
          </a:p>
        </p:txBody>
      </p:sp>
      <p:sp>
        <p:nvSpPr>
          <p:cNvPr id="13" name="Title 3">
            <a:extLst>
              <a:ext uri="{FF2B5EF4-FFF2-40B4-BE49-F238E27FC236}">
                <a16:creationId xmlns:a16="http://schemas.microsoft.com/office/drawing/2014/main" id="{4A84105A-F4E3-1E61-B758-E10F25ED0DB3}"/>
              </a:ext>
            </a:extLst>
          </p:cNvPr>
          <p:cNvSpPr txBox="1">
            <a:spLocks/>
          </p:cNvSpPr>
          <p:nvPr/>
        </p:nvSpPr>
        <p:spPr>
          <a:xfrm>
            <a:off x="6793675" y="2185475"/>
            <a:ext cx="5165266" cy="1077218"/>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rPr>
              <a:t>Password </a:t>
            </a:r>
            <a:br>
              <a:rPr lang="en-US" sz="3200">
                <a:solidFill>
                  <a:schemeClr val="bg1"/>
                </a:solidFill>
              </a:rPr>
            </a:br>
            <a:r>
              <a:rPr lang="en-US" sz="3200">
                <a:solidFill>
                  <a:schemeClr val="bg1"/>
                </a:solidFill>
              </a:rPr>
              <a:t>Policy</a:t>
            </a:r>
          </a:p>
        </p:txBody>
      </p:sp>
      <p:sp>
        <p:nvSpPr>
          <p:cNvPr id="14" name="Freeform 150">
            <a:extLst>
              <a:ext uri="{FF2B5EF4-FFF2-40B4-BE49-F238E27FC236}">
                <a16:creationId xmlns:a16="http://schemas.microsoft.com/office/drawing/2014/main" id="{829C80A7-80AA-F2CF-0C2B-3517788EB773}"/>
              </a:ext>
            </a:extLst>
          </p:cNvPr>
          <p:cNvSpPr/>
          <p:nvPr/>
        </p:nvSpPr>
        <p:spPr>
          <a:xfrm>
            <a:off x="6993325" y="8425023"/>
            <a:ext cx="47659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sp>
        <p:nvSpPr>
          <p:cNvPr id="29" name="Oval 28">
            <a:extLst>
              <a:ext uri="{FF2B5EF4-FFF2-40B4-BE49-F238E27FC236}">
                <a16:creationId xmlns:a16="http://schemas.microsoft.com/office/drawing/2014/main" id="{FC169E25-0902-8E50-1E8D-9AD722F9A127}"/>
              </a:ext>
            </a:extLst>
          </p:cNvPr>
          <p:cNvSpPr/>
          <p:nvPr/>
        </p:nvSpPr>
        <p:spPr>
          <a:xfrm>
            <a:off x="13236443" y="3623228"/>
            <a:ext cx="3784870" cy="3784870"/>
          </a:xfrm>
          <a:prstGeom prst="ellipse">
            <a:avLst/>
          </a:prstGeom>
          <a:noFill/>
          <a:ln w="28575" cap="rnd">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0" name="Title 3">
            <a:extLst>
              <a:ext uri="{FF2B5EF4-FFF2-40B4-BE49-F238E27FC236}">
                <a16:creationId xmlns:a16="http://schemas.microsoft.com/office/drawing/2014/main" id="{A89CBCBC-8B26-D028-4ABB-E64B04952867}"/>
              </a:ext>
            </a:extLst>
          </p:cNvPr>
          <p:cNvSpPr txBox="1">
            <a:spLocks/>
          </p:cNvSpPr>
          <p:nvPr/>
        </p:nvSpPr>
        <p:spPr>
          <a:xfrm>
            <a:off x="12546249" y="7600785"/>
            <a:ext cx="5165266" cy="3293209"/>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rPr>
              <a:t>Who gets access</a:t>
            </a:r>
          </a:p>
          <a:p>
            <a:pPr>
              <a:spcAft>
                <a:spcPts val="3200"/>
              </a:spcAft>
            </a:pPr>
            <a:r>
              <a:rPr lang="en-US" sz="3200">
                <a:solidFill>
                  <a:schemeClr val="bg1"/>
                </a:solidFill>
              </a:rPr>
              <a:t>What are they accessing</a:t>
            </a:r>
          </a:p>
          <a:p>
            <a:pPr>
              <a:spcAft>
                <a:spcPts val="3200"/>
              </a:spcAft>
            </a:pPr>
            <a:r>
              <a:rPr lang="en-US" sz="3200">
                <a:solidFill>
                  <a:schemeClr val="bg1"/>
                </a:solidFill>
              </a:rPr>
              <a:t>When are they accessing </a:t>
            </a:r>
          </a:p>
          <a:p>
            <a:pPr>
              <a:spcAft>
                <a:spcPts val="3200"/>
              </a:spcAft>
            </a:pPr>
            <a:r>
              <a:rPr lang="en-US" sz="3200">
                <a:solidFill>
                  <a:schemeClr val="bg1"/>
                </a:solidFill>
              </a:rPr>
              <a:t>Why are they accessing</a:t>
            </a:r>
          </a:p>
        </p:txBody>
      </p:sp>
      <p:sp>
        <p:nvSpPr>
          <p:cNvPr id="31" name="Title 3">
            <a:extLst>
              <a:ext uri="{FF2B5EF4-FFF2-40B4-BE49-F238E27FC236}">
                <a16:creationId xmlns:a16="http://schemas.microsoft.com/office/drawing/2014/main" id="{307C5E92-AE46-9B23-559F-A8BABD51B989}"/>
              </a:ext>
            </a:extLst>
          </p:cNvPr>
          <p:cNvSpPr txBox="1">
            <a:spLocks/>
          </p:cNvSpPr>
          <p:nvPr/>
        </p:nvSpPr>
        <p:spPr>
          <a:xfrm>
            <a:off x="12546249" y="2185474"/>
            <a:ext cx="5165266" cy="584775"/>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rPr>
              <a:t>Verification</a:t>
            </a:r>
          </a:p>
        </p:txBody>
      </p:sp>
      <p:sp>
        <p:nvSpPr>
          <p:cNvPr id="32" name="Freeform 158">
            <a:extLst>
              <a:ext uri="{FF2B5EF4-FFF2-40B4-BE49-F238E27FC236}">
                <a16:creationId xmlns:a16="http://schemas.microsoft.com/office/drawing/2014/main" id="{AE55BD1F-A28E-51F4-C27E-F08EC55DFF0E}"/>
              </a:ext>
            </a:extLst>
          </p:cNvPr>
          <p:cNvSpPr/>
          <p:nvPr/>
        </p:nvSpPr>
        <p:spPr>
          <a:xfrm>
            <a:off x="12745897" y="8425023"/>
            <a:ext cx="47659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sp>
        <p:nvSpPr>
          <p:cNvPr id="33" name="Oval 32">
            <a:extLst>
              <a:ext uri="{FF2B5EF4-FFF2-40B4-BE49-F238E27FC236}">
                <a16:creationId xmlns:a16="http://schemas.microsoft.com/office/drawing/2014/main" id="{0AFDEBD2-8636-1918-A784-AA10938B2358}"/>
              </a:ext>
            </a:extLst>
          </p:cNvPr>
          <p:cNvSpPr/>
          <p:nvPr/>
        </p:nvSpPr>
        <p:spPr>
          <a:xfrm>
            <a:off x="18989015" y="3623228"/>
            <a:ext cx="3784870" cy="3784870"/>
          </a:xfrm>
          <a:prstGeom prst="ellipse">
            <a:avLst/>
          </a:prstGeom>
          <a:noFill/>
          <a:ln w="28575" cap="rnd">
            <a:solidFill>
              <a:srgbClr val="00B0F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4" name="Title 3">
            <a:extLst>
              <a:ext uri="{FF2B5EF4-FFF2-40B4-BE49-F238E27FC236}">
                <a16:creationId xmlns:a16="http://schemas.microsoft.com/office/drawing/2014/main" id="{C3D472D0-CFAF-4ECB-44A2-0C8088E095FC}"/>
              </a:ext>
            </a:extLst>
          </p:cNvPr>
          <p:cNvSpPr txBox="1">
            <a:spLocks/>
          </p:cNvSpPr>
          <p:nvPr/>
        </p:nvSpPr>
        <p:spPr>
          <a:xfrm>
            <a:off x="18064698" y="7600784"/>
            <a:ext cx="5633504" cy="2472472"/>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rPr>
              <a:t>Revocation of credentials – systems, network, cell phone, email, social media</a:t>
            </a:r>
          </a:p>
          <a:p>
            <a:pPr>
              <a:spcAft>
                <a:spcPts val="3200"/>
              </a:spcAft>
            </a:pPr>
            <a:r>
              <a:rPr lang="en-US" sz="3200">
                <a:solidFill>
                  <a:schemeClr val="bg1"/>
                </a:solidFill>
              </a:rPr>
              <a:t>Keys </a:t>
            </a:r>
          </a:p>
        </p:txBody>
      </p:sp>
      <p:sp>
        <p:nvSpPr>
          <p:cNvPr id="35" name="Title 3">
            <a:extLst>
              <a:ext uri="{FF2B5EF4-FFF2-40B4-BE49-F238E27FC236}">
                <a16:creationId xmlns:a16="http://schemas.microsoft.com/office/drawing/2014/main" id="{5416D565-5B67-0665-3C70-09D628A9477F}"/>
              </a:ext>
            </a:extLst>
          </p:cNvPr>
          <p:cNvSpPr txBox="1">
            <a:spLocks/>
          </p:cNvSpPr>
          <p:nvPr/>
        </p:nvSpPr>
        <p:spPr>
          <a:xfrm>
            <a:off x="18298819" y="2185475"/>
            <a:ext cx="5165266" cy="1077218"/>
          </a:xfrm>
          <a:prstGeom prst="rect">
            <a:avLst/>
          </a:prstGeom>
        </p:spPr>
        <p:txBody>
          <a:bodyPr wrap="square">
            <a:spAutoFit/>
          </a:bodyPr>
          <a:lstStyle>
            <a:lvl1pPr algn="ctr" defTabSz="342946" rtl="0" eaLnBrk="1" latinLnBrk="0" hangingPunct="1">
              <a:spcBef>
                <a:spcPct val="0"/>
              </a:spcBef>
              <a:buNone/>
              <a:defRPr sz="3300" kern="1200">
                <a:solidFill>
                  <a:schemeClr val="tx1"/>
                </a:solidFill>
                <a:latin typeface="+mj-lt"/>
                <a:ea typeface="+mj-ea"/>
                <a:cs typeface="+mj-cs"/>
              </a:defRPr>
            </a:lvl1pPr>
          </a:lstStyle>
          <a:p>
            <a:pPr>
              <a:spcAft>
                <a:spcPts val="3200"/>
              </a:spcAft>
            </a:pPr>
            <a:r>
              <a:rPr lang="en-US" sz="3200">
                <a:solidFill>
                  <a:schemeClr val="bg1"/>
                </a:solidFill>
              </a:rPr>
              <a:t>Off-Boarding</a:t>
            </a:r>
            <a:br>
              <a:rPr lang="en-US" sz="3200">
                <a:solidFill>
                  <a:schemeClr val="bg1"/>
                </a:solidFill>
              </a:rPr>
            </a:br>
            <a:r>
              <a:rPr lang="en-US" sz="3200">
                <a:solidFill>
                  <a:schemeClr val="bg1"/>
                </a:solidFill>
              </a:rPr>
              <a:t>Process</a:t>
            </a:r>
          </a:p>
        </p:txBody>
      </p:sp>
      <p:sp>
        <p:nvSpPr>
          <p:cNvPr id="36" name="Freeform 168">
            <a:extLst>
              <a:ext uri="{FF2B5EF4-FFF2-40B4-BE49-F238E27FC236}">
                <a16:creationId xmlns:a16="http://schemas.microsoft.com/office/drawing/2014/main" id="{5EF0AB42-B38B-1235-5B40-B9CC96525A58}"/>
              </a:ext>
            </a:extLst>
          </p:cNvPr>
          <p:cNvSpPr/>
          <p:nvPr/>
        </p:nvSpPr>
        <p:spPr>
          <a:xfrm>
            <a:off x="1240751" y="9325383"/>
            <a:ext cx="47659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sp>
        <p:nvSpPr>
          <p:cNvPr id="37" name="Freeform 170">
            <a:extLst>
              <a:ext uri="{FF2B5EF4-FFF2-40B4-BE49-F238E27FC236}">
                <a16:creationId xmlns:a16="http://schemas.microsoft.com/office/drawing/2014/main" id="{78655158-C282-23A6-B01B-31451CB23A9E}"/>
              </a:ext>
            </a:extLst>
          </p:cNvPr>
          <p:cNvSpPr/>
          <p:nvPr/>
        </p:nvSpPr>
        <p:spPr>
          <a:xfrm>
            <a:off x="12745897" y="9325383"/>
            <a:ext cx="47659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sp>
        <p:nvSpPr>
          <p:cNvPr id="38" name="Freeform 171">
            <a:extLst>
              <a:ext uri="{FF2B5EF4-FFF2-40B4-BE49-F238E27FC236}">
                <a16:creationId xmlns:a16="http://schemas.microsoft.com/office/drawing/2014/main" id="{84DA6FB8-285F-0CFC-B7D0-D76E4222B03E}"/>
              </a:ext>
            </a:extLst>
          </p:cNvPr>
          <p:cNvSpPr/>
          <p:nvPr/>
        </p:nvSpPr>
        <p:spPr>
          <a:xfrm>
            <a:off x="12745897" y="10227143"/>
            <a:ext cx="47659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sp>
        <p:nvSpPr>
          <p:cNvPr id="39" name="Freeform 172">
            <a:extLst>
              <a:ext uri="{FF2B5EF4-FFF2-40B4-BE49-F238E27FC236}">
                <a16:creationId xmlns:a16="http://schemas.microsoft.com/office/drawing/2014/main" id="{3B736A4E-F1C4-0997-F7D9-5CB77063E8A4}"/>
              </a:ext>
            </a:extLst>
          </p:cNvPr>
          <p:cNvSpPr/>
          <p:nvPr/>
        </p:nvSpPr>
        <p:spPr>
          <a:xfrm>
            <a:off x="18480119" y="9401583"/>
            <a:ext cx="4765962" cy="0"/>
          </a:xfrm>
          <a:custGeom>
            <a:avLst/>
            <a:gdLst>
              <a:gd name="connsiteX0" fmla="*/ 0 w 2152073"/>
              <a:gd name="connsiteY0" fmla="*/ 0 h 0"/>
              <a:gd name="connsiteX1" fmla="*/ 2152073 w 2152073"/>
              <a:gd name="connsiteY1" fmla="*/ 0 h 0"/>
            </a:gdLst>
            <a:ahLst/>
            <a:cxnLst>
              <a:cxn ang="0">
                <a:pos x="connsiteX0" y="connsiteY0"/>
              </a:cxn>
              <a:cxn ang="0">
                <a:pos x="connsiteX1" y="connsiteY1"/>
              </a:cxn>
            </a:cxnLst>
            <a:rect l="l" t="t" r="r" b="b"/>
            <a:pathLst>
              <a:path w="2152073">
                <a:moveTo>
                  <a:pt x="0" y="0"/>
                </a:moveTo>
                <a:lnTo>
                  <a:pt x="2152073" y="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4800"/>
          </a:p>
        </p:txBody>
      </p:sp>
      <p:pic>
        <p:nvPicPr>
          <p:cNvPr id="40" name="Picture 39">
            <a:extLst>
              <a:ext uri="{FF2B5EF4-FFF2-40B4-BE49-F238E27FC236}">
                <a16:creationId xmlns:a16="http://schemas.microsoft.com/office/drawing/2014/main" id="{2C596412-E14B-D4C8-151E-B788444CB6FF}"/>
              </a:ext>
            </a:extLst>
          </p:cNvPr>
          <p:cNvPicPr>
            <a:picLocks noChangeAspect="1"/>
          </p:cNvPicPr>
          <p:nvPr/>
        </p:nvPicPr>
        <p:blipFill>
          <a:blip r:embed="rId6"/>
          <a:stretch>
            <a:fillRect/>
          </a:stretch>
        </p:blipFill>
        <p:spPr>
          <a:xfrm>
            <a:off x="2773414" y="4579441"/>
            <a:ext cx="1920000" cy="1950000"/>
          </a:xfrm>
          <a:prstGeom prst="rect">
            <a:avLst/>
          </a:prstGeom>
        </p:spPr>
      </p:pic>
      <p:pic>
        <p:nvPicPr>
          <p:cNvPr id="41" name="Picture 40">
            <a:extLst>
              <a:ext uri="{FF2B5EF4-FFF2-40B4-BE49-F238E27FC236}">
                <a16:creationId xmlns:a16="http://schemas.microsoft.com/office/drawing/2014/main" id="{9674A7DA-B7B7-EAAB-CB67-7B7954FCC3EF}"/>
              </a:ext>
            </a:extLst>
          </p:cNvPr>
          <p:cNvPicPr>
            <a:picLocks noChangeAspect="1"/>
          </p:cNvPicPr>
          <p:nvPr/>
        </p:nvPicPr>
        <p:blipFill>
          <a:blip r:embed="rId7"/>
          <a:stretch>
            <a:fillRect/>
          </a:stretch>
        </p:blipFill>
        <p:spPr>
          <a:xfrm>
            <a:off x="8446304" y="4624441"/>
            <a:ext cx="1860000" cy="1860000"/>
          </a:xfrm>
          <a:prstGeom prst="rect">
            <a:avLst/>
          </a:prstGeom>
        </p:spPr>
      </p:pic>
      <p:pic>
        <p:nvPicPr>
          <p:cNvPr id="42" name="Picture 41">
            <a:extLst>
              <a:ext uri="{FF2B5EF4-FFF2-40B4-BE49-F238E27FC236}">
                <a16:creationId xmlns:a16="http://schemas.microsoft.com/office/drawing/2014/main" id="{2C638489-8384-C8D8-9834-2AA83B3B22E5}"/>
              </a:ext>
            </a:extLst>
          </p:cNvPr>
          <p:cNvPicPr>
            <a:picLocks noChangeAspect="1"/>
          </p:cNvPicPr>
          <p:nvPr/>
        </p:nvPicPr>
        <p:blipFill>
          <a:blip r:embed="rId8"/>
          <a:stretch>
            <a:fillRect/>
          </a:stretch>
        </p:blipFill>
        <p:spPr>
          <a:xfrm>
            <a:off x="14317601" y="4624441"/>
            <a:ext cx="1622554" cy="1860000"/>
          </a:xfrm>
          <a:prstGeom prst="rect">
            <a:avLst/>
          </a:prstGeom>
        </p:spPr>
      </p:pic>
      <p:pic>
        <p:nvPicPr>
          <p:cNvPr id="43" name="Picture 42">
            <a:extLst>
              <a:ext uri="{FF2B5EF4-FFF2-40B4-BE49-F238E27FC236}">
                <a16:creationId xmlns:a16="http://schemas.microsoft.com/office/drawing/2014/main" id="{9D79AC4B-25AD-BDE5-5A8B-095A641E0A34}"/>
              </a:ext>
            </a:extLst>
          </p:cNvPr>
          <p:cNvPicPr>
            <a:picLocks noChangeAspect="1"/>
          </p:cNvPicPr>
          <p:nvPr/>
        </p:nvPicPr>
        <p:blipFill>
          <a:blip r:embed="rId9"/>
          <a:stretch>
            <a:fillRect/>
          </a:stretch>
        </p:blipFill>
        <p:spPr>
          <a:xfrm>
            <a:off x="19868096" y="4727216"/>
            <a:ext cx="2026704" cy="1654454"/>
          </a:xfrm>
          <a:prstGeom prst="rect">
            <a:avLst/>
          </a:prstGeom>
        </p:spPr>
      </p:pic>
      <p:sp>
        <p:nvSpPr>
          <p:cNvPr id="44" name="TextBox 1">
            <a:extLst>
              <a:ext uri="{FF2B5EF4-FFF2-40B4-BE49-F238E27FC236}">
                <a16:creationId xmlns:a16="http://schemas.microsoft.com/office/drawing/2014/main" id="{D4C852FE-47E2-A60B-9C43-F11391F1D460}"/>
              </a:ext>
            </a:extLst>
          </p:cNvPr>
          <p:cNvSpPr txBox="1"/>
          <p:nvPr/>
        </p:nvSpPr>
        <p:spPr>
          <a:xfrm>
            <a:off x="687106" y="504101"/>
            <a:ext cx="15760831"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t>Process</a:t>
            </a:r>
            <a:endParaRPr dirty="0"/>
          </a:p>
        </p:txBody>
      </p:sp>
    </p:spTree>
    <p:extLst>
      <p:ext uri="{BB962C8B-B14F-4D97-AF65-F5344CB8AC3E}">
        <p14:creationId xmlns:p14="http://schemas.microsoft.com/office/powerpoint/2010/main" val="49204135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41F5DCB-1406-A251-1E6B-CFB44D15FA0D}"/>
              </a:ext>
            </a:extLst>
          </p:cNvPr>
          <p:cNvGrpSpPr/>
          <p:nvPr/>
        </p:nvGrpSpPr>
        <p:grpSpPr>
          <a:xfrm>
            <a:off x="0" y="0"/>
            <a:ext cx="24384000" cy="13716000"/>
            <a:chOff x="0" y="0"/>
            <a:chExt cx="9144000" cy="5143500"/>
          </a:xfrm>
        </p:grpSpPr>
        <p:pic>
          <p:nvPicPr>
            <p:cNvPr id="3" name="Picture 2">
              <a:extLst>
                <a:ext uri="{FF2B5EF4-FFF2-40B4-BE49-F238E27FC236}">
                  <a16:creationId xmlns:a16="http://schemas.microsoft.com/office/drawing/2014/main" id="{5E7CF892-288E-ADC6-3A41-DBC6C4988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a:noFill/>
            <a:ln>
              <a:noFill/>
            </a:ln>
          </p:spPr>
        </p:pic>
        <p:sp>
          <p:nvSpPr>
            <p:cNvPr id="4" name="Rectangle 3">
              <a:extLst>
                <a:ext uri="{FF2B5EF4-FFF2-40B4-BE49-F238E27FC236}">
                  <a16:creationId xmlns:a16="http://schemas.microsoft.com/office/drawing/2014/main" id="{2357D76D-7D0F-90F0-84C3-4B784013FBEB}"/>
                </a:ext>
              </a:extLst>
            </p:cNvPr>
            <p:cNvSpPr/>
            <p:nvPr/>
          </p:nvSpPr>
          <p:spPr>
            <a:xfrm>
              <a:off x="0" y="0"/>
              <a:ext cx="9144000" cy="51435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grpSp>
      <p:pic>
        <p:nvPicPr>
          <p:cNvPr id="175" name="starry-background_short.jpg" descr="starry-background_short.jpg"/>
          <p:cNvPicPr>
            <a:picLocks noChangeAspect="1"/>
          </p:cNvPicPr>
          <p:nvPr/>
        </p:nvPicPr>
        <p:blipFill>
          <a:blip r:embed="rId4"/>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5"/>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6"/>
          <a:stretch>
            <a:fillRect/>
          </a:stretch>
        </p:blipFill>
        <p:spPr>
          <a:xfrm>
            <a:off x="3356682" y="11989061"/>
            <a:ext cx="2200993" cy="1459667"/>
          </a:xfrm>
          <a:prstGeom prst="rect">
            <a:avLst/>
          </a:prstGeom>
          <a:ln w="12700">
            <a:miter lim="400000"/>
          </a:ln>
        </p:spPr>
      </p:pic>
      <p:sp>
        <p:nvSpPr>
          <p:cNvPr id="6" name="Rectangle 5">
            <a:extLst>
              <a:ext uri="{FF2B5EF4-FFF2-40B4-BE49-F238E27FC236}">
                <a16:creationId xmlns:a16="http://schemas.microsoft.com/office/drawing/2014/main" id="{9440859E-2961-F626-0E1F-C9C81E47368B}"/>
              </a:ext>
            </a:extLst>
          </p:cNvPr>
          <p:cNvSpPr/>
          <p:nvPr/>
        </p:nvSpPr>
        <p:spPr bwMode="auto">
          <a:xfrm>
            <a:off x="3679405" y="3671253"/>
            <a:ext cx="7974805" cy="620772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0" bIns="274320" anchor="t" anchorCtr="0">
            <a:spAutoFit/>
          </a:bodyPr>
          <a:lstStyle/>
          <a:p>
            <a:pPr algn="ctr">
              <a:defRPr/>
            </a:pPr>
            <a:r>
              <a:rPr lang="en-US" sz="5334" dirty="0">
                <a:solidFill>
                  <a:schemeClr val="tx1"/>
                </a:solidFill>
              </a:rPr>
              <a:t>Two former Wolf Auto Center employees used their usernames, passwords, and email accounts to obtain data, confidential information and trade secrets.</a:t>
            </a:r>
            <a:endParaRPr lang="en-US" sz="5334" b="1" dirty="0">
              <a:solidFill>
                <a:schemeClr val="tx1"/>
              </a:solidFill>
            </a:endParaRPr>
          </a:p>
        </p:txBody>
      </p:sp>
      <p:pic>
        <p:nvPicPr>
          <p:cNvPr id="7" name="Picture 19">
            <a:extLst>
              <a:ext uri="{FF2B5EF4-FFF2-40B4-BE49-F238E27FC236}">
                <a16:creationId xmlns:a16="http://schemas.microsoft.com/office/drawing/2014/main" id="{FA147584-6921-7203-2B7F-F75A9E01862C}"/>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4906" y="1145789"/>
            <a:ext cx="2887905" cy="229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67585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
        <p:nvSpPr>
          <p:cNvPr id="2" name="Oval 1">
            <a:extLst>
              <a:ext uri="{FF2B5EF4-FFF2-40B4-BE49-F238E27FC236}">
                <a16:creationId xmlns:a16="http://schemas.microsoft.com/office/drawing/2014/main" id="{B4AF64E4-4540-8F9A-251C-41F3DE1DE256}"/>
              </a:ext>
            </a:extLst>
          </p:cNvPr>
          <p:cNvSpPr/>
          <p:nvPr/>
        </p:nvSpPr>
        <p:spPr>
          <a:xfrm>
            <a:off x="14206626" y="3182671"/>
            <a:ext cx="3964352" cy="3964352"/>
          </a:xfrm>
          <a:prstGeom prst="ellipse">
            <a:avLst/>
          </a:prstGeom>
          <a:noFill/>
          <a:ln w="28575" cap="rnd">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3" name="Oval 2">
            <a:extLst>
              <a:ext uri="{FF2B5EF4-FFF2-40B4-BE49-F238E27FC236}">
                <a16:creationId xmlns:a16="http://schemas.microsoft.com/office/drawing/2014/main" id="{ECE60DA5-590E-3841-B24D-10C71D58AB2C}"/>
              </a:ext>
            </a:extLst>
          </p:cNvPr>
          <p:cNvSpPr/>
          <p:nvPr/>
        </p:nvSpPr>
        <p:spPr>
          <a:xfrm>
            <a:off x="14348575" y="3326894"/>
            <a:ext cx="3678514" cy="3678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400" b="1">
                <a:solidFill>
                  <a:schemeClr val="tx2">
                    <a:lumMod val="75000"/>
                  </a:schemeClr>
                </a:solidFill>
              </a:rPr>
              <a:t>Internet</a:t>
            </a:r>
            <a:br>
              <a:rPr lang="en-US" sz="4400" b="1">
                <a:solidFill>
                  <a:schemeClr val="tx2">
                    <a:lumMod val="75000"/>
                  </a:schemeClr>
                </a:solidFill>
              </a:rPr>
            </a:br>
            <a:r>
              <a:rPr lang="en-US" sz="4400" b="1">
                <a:solidFill>
                  <a:schemeClr val="tx2">
                    <a:lumMod val="75000"/>
                  </a:schemeClr>
                </a:solidFill>
              </a:rPr>
              <a:t>Proxy/</a:t>
            </a:r>
            <a:br>
              <a:rPr lang="en-US" sz="4400" b="1">
                <a:solidFill>
                  <a:schemeClr val="tx2">
                    <a:lumMod val="75000"/>
                  </a:schemeClr>
                </a:solidFill>
              </a:rPr>
            </a:br>
            <a:r>
              <a:rPr lang="en-US" sz="4400" b="1">
                <a:solidFill>
                  <a:schemeClr val="tx2">
                    <a:lumMod val="75000"/>
                  </a:schemeClr>
                </a:solidFill>
              </a:rPr>
              <a:t>Content</a:t>
            </a:r>
            <a:br>
              <a:rPr lang="en-US" sz="4400" b="1">
                <a:solidFill>
                  <a:schemeClr val="tx2">
                    <a:lumMod val="75000"/>
                  </a:schemeClr>
                </a:solidFill>
              </a:rPr>
            </a:br>
            <a:r>
              <a:rPr lang="en-US" sz="4400" b="1">
                <a:solidFill>
                  <a:schemeClr val="tx2">
                    <a:lumMod val="75000"/>
                  </a:schemeClr>
                </a:solidFill>
              </a:rPr>
              <a:t>Filter</a:t>
            </a:r>
          </a:p>
        </p:txBody>
      </p:sp>
      <p:sp>
        <p:nvSpPr>
          <p:cNvPr id="4" name="Oval 3">
            <a:extLst>
              <a:ext uri="{FF2B5EF4-FFF2-40B4-BE49-F238E27FC236}">
                <a16:creationId xmlns:a16="http://schemas.microsoft.com/office/drawing/2014/main" id="{4F49C7E6-F2B7-805B-E839-1519048FC6C6}"/>
              </a:ext>
            </a:extLst>
          </p:cNvPr>
          <p:cNvSpPr/>
          <p:nvPr/>
        </p:nvSpPr>
        <p:spPr>
          <a:xfrm>
            <a:off x="16810814" y="7413721"/>
            <a:ext cx="3964352" cy="3964352"/>
          </a:xfrm>
          <a:prstGeom prst="ellipse">
            <a:avLst/>
          </a:prstGeom>
          <a:noFill/>
          <a:ln w="28575" cap="rnd">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5" name="Oval 4">
            <a:extLst>
              <a:ext uri="{FF2B5EF4-FFF2-40B4-BE49-F238E27FC236}">
                <a16:creationId xmlns:a16="http://schemas.microsoft.com/office/drawing/2014/main" id="{EBE2570E-527E-88D5-900C-68630899AD8E}"/>
              </a:ext>
            </a:extLst>
          </p:cNvPr>
          <p:cNvSpPr/>
          <p:nvPr/>
        </p:nvSpPr>
        <p:spPr>
          <a:xfrm>
            <a:off x="16952765" y="7557948"/>
            <a:ext cx="3678514" cy="367851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400" b="1"/>
              <a:t>Data </a:t>
            </a:r>
          </a:p>
          <a:p>
            <a:pPr algn="ctr"/>
            <a:r>
              <a:rPr lang="en-US" sz="4400" b="1"/>
              <a:t>Encryption </a:t>
            </a:r>
          </a:p>
        </p:txBody>
      </p:sp>
      <p:sp>
        <p:nvSpPr>
          <p:cNvPr id="6" name="Oval 5">
            <a:extLst>
              <a:ext uri="{FF2B5EF4-FFF2-40B4-BE49-F238E27FC236}">
                <a16:creationId xmlns:a16="http://schemas.microsoft.com/office/drawing/2014/main" id="{8ABE398E-5472-A2C5-E141-749F9DD8C7A9}"/>
              </a:ext>
            </a:extLst>
          </p:cNvPr>
          <p:cNvSpPr/>
          <p:nvPr/>
        </p:nvSpPr>
        <p:spPr>
          <a:xfrm>
            <a:off x="8998254" y="3182671"/>
            <a:ext cx="3964352" cy="3964352"/>
          </a:xfrm>
          <a:prstGeom prst="ellipse">
            <a:avLst/>
          </a:prstGeom>
          <a:noFill/>
          <a:ln w="28575" cap="rnd">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7" name="Oval 6">
            <a:extLst>
              <a:ext uri="{FF2B5EF4-FFF2-40B4-BE49-F238E27FC236}">
                <a16:creationId xmlns:a16="http://schemas.microsoft.com/office/drawing/2014/main" id="{DDA7B8F0-D8CA-124E-0216-14A54EEC97C7}"/>
              </a:ext>
            </a:extLst>
          </p:cNvPr>
          <p:cNvSpPr/>
          <p:nvPr/>
        </p:nvSpPr>
        <p:spPr>
          <a:xfrm>
            <a:off x="9140205" y="3326894"/>
            <a:ext cx="3678514" cy="367851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400" b="1"/>
              <a:t>Anti-virus:</a:t>
            </a:r>
            <a:br>
              <a:rPr lang="en-US" sz="4400" b="1"/>
            </a:br>
            <a:r>
              <a:rPr lang="en-US" sz="4000" b="1"/>
              <a:t>PCs,</a:t>
            </a:r>
            <a:br>
              <a:rPr lang="en-US" sz="4000" b="1"/>
            </a:br>
            <a:r>
              <a:rPr lang="en-US" sz="4000" b="1"/>
              <a:t>Laptops</a:t>
            </a:r>
          </a:p>
        </p:txBody>
      </p:sp>
      <p:sp>
        <p:nvSpPr>
          <p:cNvPr id="8" name="Oval 7">
            <a:extLst>
              <a:ext uri="{FF2B5EF4-FFF2-40B4-BE49-F238E27FC236}">
                <a16:creationId xmlns:a16="http://schemas.microsoft.com/office/drawing/2014/main" id="{5BA03BF6-CCB7-F546-65FA-EDF338356071}"/>
              </a:ext>
            </a:extLst>
          </p:cNvPr>
          <p:cNvSpPr/>
          <p:nvPr/>
        </p:nvSpPr>
        <p:spPr>
          <a:xfrm>
            <a:off x="11602442" y="7413721"/>
            <a:ext cx="3964352" cy="3964352"/>
          </a:xfrm>
          <a:prstGeom prst="ellipse">
            <a:avLst/>
          </a:prstGeom>
          <a:noFill/>
          <a:ln w="28575" cap="rnd">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9" name="Oval 8">
            <a:extLst>
              <a:ext uri="{FF2B5EF4-FFF2-40B4-BE49-F238E27FC236}">
                <a16:creationId xmlns:a16="http://schemas.microsoft.com/office/drawing/2014/main" id="{9FEBAB50-4564-6BA5-140E-B5AD9508B426}"/>
              </a:ext>
            </a:extLst>
          </p:cNvPr>
          <p:cNvSpPr/>
          <p:nvPr/>
        </p:nvSpPr>
        <p:spPr>
          <a:xfrm>
            <a:off x="11744391" y="7557948"/>
            <a:ext cx="3678514" cy="3678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400" b="1">
                <a:solidFill>
                  <a:schemeClr val="tx2">
                    <a:lumMod val="75000"/>
                  </a:schemeClr>
                </a:solidFill>
              </a:rPr>
              <a:t>Backups</a:t>
            </a:r>
          </a:p>
        </p:txBody>
      </p:sp>
      <p:sp>
        <p:nvSpPr>
          <p:cNvPr id="10" name="Oval 9">
            <a:extLst>
              <a:ext uri="{FF2B5EF4-FFF2-40B4-BE49-F238E27FC236}">
                <a16:creationId xmlns:a16="http://schemas.microsoft.com/office/drawing/2014/main" id="{1138AE2D-A09F-F475-960D-F424192A7F65}"/>
              </a:ext>
            </a:extLst>
          </p:cNvPr>
          <p:cNvSpPr/>
          <p:nvPr/>
        </p:nvSpPr>
        <p:spPr>
          <a:xfrm>
            <a:off x="3789882" y="3182671"/>
            <a:ext cx="3964352" cy="3964352"/>
          </a:xfrm>
          <a:prstGeom prst="ellipse">
            <a:avLst/>
          </a:prstGeom>
          <a:noFill/>
          <a:ln w="28575" cap="rnd">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1" name="Oval 10">
            <a:extLst>
              <a:ext uri="{FF2B5EF4-FFF2-40B4-BE49-F238E27FC236}">
                <a16:creationId xmlns:a16="http://schemas.microsoft.com/office/drawing/2014/main" id="{80B79EA6-171A-B669-F0B4-B9CB312939F5}"/>
              </a:ext>
            </a:extLst>
          </p:cNvPr>
          <p:cNvSpPr/>
          <p:nvPr/>
        </p:nvSpPr>
        <p:spPr>
          <a:xfrm>
            <a:off x="3931831" y="3326894"/>
            <a:ext cx="3678514" cy="36785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400" b="1">
                <a:solidFill>
                  <a:schemeClr val="tx2">
                    <a:lumMod val="75000"/>
                  </a:schemeClr>
                </a:solidFill>
              </a:rPr>
              <a:t>Firewalls</a:t>
            </a:r>
          </a:p>
        </p:txBody>
      </p:sp>
      <p:sp>
        <p:nvSpPr>
          <p:cNvPr id="12" name="Oval 11">
            <a:extLst>
              <a:ext uri="{FF2B5EF4-FFF2-40B4-BE49-F238E27FC236}">
                <a16:creationId xmlns:a16="http://schemas.microsoft.com/office/drawing/2014/main" id="{825F51DF-CA22-D148-D709-C3900900FB0A}"/>
              </a:ext>
            </a:extLst>
          </p:cNvPr>
          <p:cNvSpPr/>
          <p:nvPr/>
        </p:nvSpPr>
        <p:spPr>
          <a:xfrm>
            <a:off x="6394068" y="7413721"/>
            <a:ext cx="3964352" cy="3964352"/>
          </a:xfrm>
          <a:prstGeom prst="ellipse">
            <a:avLst/>
          </a:prstGeom>
          <a:noFill/>
          <a:ln w="28575" cap="rnd">
            <a:solidFill>
              <a:schemeClr val="bg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3" name="Oval 12">
            <a:extLst>
              <a:ext uri="{FF2B5EF4-FFF2-40B4-BE49-F238E27FC236}">
                <a16:creationId xmlns:a16="http://schemas.microsoft.com/office/drawing/2014/main" id="{1A8F95EB-BC41-7F20-AD20-F29FE12773B8}"/>
              </a:ext>
            </a:extLst>
          </p:cNvPr>
          <p:cNvSpPr/>
          <p:nvPr/>
        </p:nvSpPr>
        <p:spPr>
          <a:xfrm>
            <a:off x="6536017" y="7557948"/>
            <a:ext cx="3678514" cy="3678514"/>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4400" b="1"/>
              <a:t>Virtual</a:t>
            </a:r>
            <a:br>
              <a:rPr lang="en-US" sz="4400" b="1"/>
            </a:br>
            <a:r>
              <a:rPr lang="en-US" sz="4400" b="1"/>
              <a:t>Private</a:t>
            </a:r>
            <a:br>
              <a:rPr lang="en-US" sz="4400" b="1"/>
            </a:br>
            <a:r>
              <a:rPr lang="en-US" sz="4400" b="1"/>
              <a:t>Network</a:t>
            </a:r>
            <a:br>
              <a:rPr lang="en-US" sz="4400" b="1"/>
            </a:br>
            <a:r>
              <a:rPr lang="en-US" sz="4400" b="1"/>
              <a:t>(VPN)</a:t>
            </a:r>
          </a:p>
        </p:txBody>
      </p:sp>
      <p:sp>
        <p:nvSpPr>
          <p:cNvPr id="14" name="Arc 13">
            <a:extLst>
              <a:ext uri="{FF2B5EF4-FFF2-40B4-BE49-F238E27FC236}">
                <a16:creationId xmlns:a16="http://schemas.microsoft.com/office/drawing/2014/main" id="{CB2F07CA-CDE9-3F33-9777-5ACE86B70204}"/>
              </a:ext>
            </a:extLst>
          </p:cNvPr>
          <p:cNvSpPr/>
          <p:nvPr/>
        </p:nvSpPr>
        <p:spPr>
          <a:xfrm rot="4761268" flipV="1">
            <a:off x="5746498" y="6564697"/>
            <a:ext cx="1453088" cy="1453088"/>
          </a:xfrm>
          <a:prstGeom prst="arc">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15" name="Arc 14">
            <a:extLst>
              <a:ext uri="{FF2B5EF4-FFF2-40B4-BE49-F238E27FC236}">
                <a16:creationId xmlns:a16="http://schemas.microsoft.com/office/drawing/2014/main" id="{1EEC217B-08D3-1AF8-7DC0-0DC9F789D7AB}"/>
              </a:ext>
            </a:extLst>
          </p:cNvPr>
          <p:cNvSpPr/>
          <p:nvPr/>
        </p:nvSpPr>
        <p:spPr>
          <a:xfrm rot="19920053" flipV="1">
            <a:off x="9343874" y="6916683"/>
            <a:ext cx="1453088" cy="1453088"/>
          </a:xfrm>
          <a:prstGeom prst="arc">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16" name="Arc 15">
            <a:extLst>
              <a:ext uri="{FF2B5EF4-FFF2-40B4-BE49-F238E27FC236}">
                <a16:creationId xmlns:a16="http://schemas.microsoft.com/office/drawing/2014/main" id="{50001253-0589-5870-B1DB-7B356DFA3155}"/>
              </a:ext>
            </a:extLst>
          </p:cNvPr>
          <p:cNvSpPr/>
          <p:nvPr/>
        </p:nvSpPr>
        <p:spPr>
          <a:xfrm rot="18304061">
            <a:off x="12833465" y="3692340"/>
            <a:ext cx="1786206" cy="1786206"/>
          </a:xfrm>
          <a:prstGeom prst="arc">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17" name="Arc 16">
            <a:extLst>
              <a:ext uri="{FF2B5EF4-FFF2-40B4-BE49-F238E27FC236}">
                <a16:creationId xmlns:a16="http://schemas.microsoft.com/office/drawing/2014/main" id="{FC70A043-3E50-EB1D-42A5-B0F596C6FF3E}"/>
              </a:ext>
            </a:extLst>
          </p:cNvPr>
          <p:cNvSpPr/>
          <p:nvPr/>
        </p:nvSpPr>
        <p:spPr>
          <a:xfrm rot="21411198">
            <a:off x="17133987" y="6402720"/>
            <a:ext cx="1786206" cy="1786206"/>
          </a:xfrm>
          <a:prstGeom prst="arc">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18" name="Arc 17">
            <a:extLst>
              <a:ext uri="{FF2B5EF4-FFF2-40B4-BE49-F238E27FC236}">
                <a16:creationId xmlns:a16="http://schemas.microsoft.com/office/drawing/2014/main" id="{283DEC19-C9A0-73E5-897A-2AB2A398A198}"/>
              </a:ext>
            </a:extLst>
          </p:cNvPr>
          <p:cNvSpPr/>
          <p:nvPr/>
        </p:nvSpPr>
        <p:spPr>
          <a:xfrm rot="6821649">
            <a:off x="15070751" y="8687500"/>
            <a:ext cx="1667974" cy="1667974"/>
          </a:xfrm>
          <a:prstGeom prst="arc">
            <a:avLst/>
          </a:prstGeom>
          <a:ln w="25400">
            <a:solidFill>
              <a:schemeClr val="accent6"/>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a:p>
        </p:txBody>
      </p:sp>
      <p:sp>
        <p:nvSpPr>
          <p:cNvPr id="19" name="TextBox 1">
            <a:extLst>
              <a:ext uri="{FF2B5EF4-FFF2-40B4-BE49-F238E27FC236}">
                <a16:creationId xmlns:a16="http://schemas.microsoft.com/office/drawing/2014/main" id="{9EBFBC6C-49CB-A019-ED02-05141D5AA121}"/>
              </a:ext>
            </a:extLst>
          </p:cNvPr>
          <p:cNvSpPr txBox="1"/>
          <p:nvPr/>
        </p:nvSpPr>
        <p:spPr>
          <a:xfrm>
            <a:off x="687106" y="874208"/>
            <a:ext cx="15760831"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Technology</a:t>
            </a:r>
            <a:endParaRP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51833881"/>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3" name="TextBox 1"/>
          <p:cNvSpPr txBox="1"/>
          <p:nvPr/>
        </p:nvSpPr>
        <p:spPr>
          <a:xfrm>
            <a:off x="2043462" y="4257268"/>
            <a:ext cx="16148285" cy="5201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B2322E"/>
                </a:solidFill>
              </a:defRPr>
            </a:lvl1pPr>
          </a:lstStyle>
          <a:p>
            <a:r>
              <a:rPr lang="en-US" sz="16600" dirty="0">
                <a:effectLst>
                  <a:outerShdw blurRad="38100" dist="38100" dir="2700000" algn="tl">
                    <a:srgbClr val="000000">
                      <a:alpha val="43137"/>
                    </a:srgbClr>
                  </a:outerShdw>
                </a:effectLst>
              </a:rPr>
              <a:t>Multi-Factor Authentication</a:t>
            </a:r>
            <a:endParaRPr sz="16600" dirty="0">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399566269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starry-background_short1.jpg" descr="starry-background_short1.jpg"/>
          <p:cNvPicPr>
            <a:picLocks noChangeAspect="1"/>
          </p:cNvPicPr>
          <p:nvPr/>
        </p:nvPicPr>
        <p:blipFill>
          <a:blip r:embed="rId2"/>
          <a:srcRect l="3763" t="14220" r="3763" b="7577"/>
          <a:stretch>
            <a:fillRect/>
          </a:stretch>
        </p:blipFill>
        <p:spPr>
          <a:xfrm>
            <a:off x="-42533" y="-24458"/>
            <a:ext cx="24469067" cy="13764915"/>
          </a:xfrm>
          <a:prstGeom prst="rect">
            <a:avLst/>
          </a:prstGeom>
          <a:ln w="12700">
            <a:miter lim="400000"/>
          </a:ln>
        </p:spPr>
      </p:pic>
      <p:sp>
        <p:nvSpPr>
          <p:cNvPr id="165" name="TextBox 1"/>
          <p:cNvSpPr txBox="1"/>
          <p:nvPr/>
        </p:nvSpPr>
        <p:spPr>
          <a:xfrm>
            <a:off x="4311586" y="1679749"/>
            <a:ext cx="15760829" cy="3139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10000" b="1">
                <a:solidFill>
                  <a:srgbClr val="B2322E"/>
                </a:solidFill>
              </a:defRPr>
            </a:lvl1pPr>
          </a:lstStyle>
          <a:p>
            <a:r>
              <a:rPr dirty="0">
                <a:effectLst>
                  <a:outerShdw blurRad="38100" dist="38100" dir="2700000" algn="tl">
                    <a:srgbClr val="000000">
                      <a:alpha val="43137"/>
                    </a:srgbClr>
                  </a:outerShdw>
                </a:effectLst>
              </a:rPr>
              <a:t>Welcome &amp; Thank You to Our Sponsors</a:t>
            </a:r>
          </a:p>
        </p:txBody>
      </p:sp>
      <p:sp>
        <p:nvSpPr>
          <p:cNvPr id="166" name="Gold Sponsors"/>
          <p:cNvSpPr txBox="1"/>
          <p:nvPr/>
        </p:nvSpPr>
        <p:spPr>
          <a:xfrm>
            <a:off x="4061097" y="5476519"/>
            <a:ext cx="7128955"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 b="1" i="1">
                <a:solidFill>
                  <a:srgbClr val="173D6D"/>
                </a:solidFill>
                <a:latin typeface="Lato-Black"/>
                <a:ea typeface="Lato-Black"/>
                <a:cs typeface="Lato-Black"/>
                <a:sym typeface="Lato-Black"/>
              </a:defRPr>
            </a:lvl1pPr>
          </a:lstStyle>
          <a:p>
            <a:r>
              <a:t>AV Sponsor</a:t>
            </a:r>
          </a:p>
        </p:txBody>
      </p:sp>
      <p:pic>
        <p:nvPicPr>
          <p:cNvPr id="167" name="LimoAnywhere-stacked-Logo-Dark1.jpg" descr="LimoAnywhere-stacked-Logo-Dark1.jpg"/>
          <p:cNvPicPr>
            <a:picLocks noChangeAspect="1"/>
          </p:cNvPicPr>
          <p:nvPr/>
        </p:nvPicPr>
        <p:blipFill>
          <a:blip r:embed="rId3"/>
          <a:srcRect/>
          <a:stretch>
            <a:fillRect/>
          </a:stretch>
        </p:blipFill>
        <p:spPr>
          <a:xfrm>
            <a:off x="4931649" y="7239996"/>
            <a:ext cx="5387893" cy="3579956"/>
          </a:xfrm>
          <a:prstGeom prst="rect">
            <a:avLst/>
          </a:prstGeom>
          <a:ln w="12700">
            <a:miter lim="400000"/>
          </a:ln>
        </p:spPr>
      </p:pic>
      <p:pic>
        <p:nvPicPr>
          <p:cNvPr id="168" name="red-strips.png" descr="red-strips.png"/>
          <p:cNvPicPr>
            <a:picLocks noChangeAspect="1"/>
          </p:cNvPicPr>
          <p:nvPr/>
        </p:nvPicPr>
        <p:blipFill>
          <a:blip r:embed="rId4"/>
          <a:srcRect r="30844" b="48405"/>
          <a:stretch>
            <a:fillRect/>
          </a:stretch>
        </p:blipFill>
        <p:spPr>
          <a:xfrm>
            <a:off x="14897490" y="6677697"/>
            <a:ext cx="9485319" cy="7076762"/>
          </a:xfrm>
          <a:prstGeom prst="rect">
            <a:avLst/>
          </a:prstGeom>
          <a:ln w="12700">
            <a:miter lim="400000"/>
          </a:ln>
        </p:spPr>
      </p:pic>
      <p:pic>
        <p:nvPicPr>
          <p:cNvPr id="169" name="red-strips.png" descr="red-strips.png"/>
          <p:cNvPicPr>
            <a:picLocks noChangeAspect="1"/>
          </p:cNvPicPr>
          <p:nvPr/>
        </p:nvPicPr>
        <p:blipFill>
          <a:blip r:embed="rId4"/>
          <a:srcRect r="30844" b="48405"/>
          <a:stretch>
            <a:fillRect/>
          </a:stretch>
        </p:blipFill>
        <p:spPr>
          <a:xfrm flipH="1">
            <a:off x="-32738" y="6677697"/>
            <a:ext cx="9485319" cy="7076762"/>
          </a:xfrm>
          <a:prstGeom prst="rect">
            <a:avLst/>
          </a:prstGeom>
          <a:ln w="12700">
            <a:miter lim="400000"/>
          </a:ln>
        </p:spPr>
      </p:pic>
      <p:sp>
        <p:nvSpPr>
          <p:cNvPr id="170" name="Gold Sponsors"/>
          <p:cNvSpPr txBox="1"/>
          <p:nvPr/>
        </p:nvSpPr>
        <p:spPr>
          <a:xfrm>
            <a:off x="13193949" y="5476519"/>
            <a:ext cx="7128955"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4000" b="1" i="1">
                <a:solidFill>
                  <a:srgbClr val="173D6D"/>
                </a:solidFill>
                <a:latin typeface="Lato-Black"/>
                <a:ea typeface="Lato-Black"/>
                <a:cs typeface="Lato-Black"/>
                <a:sym typeface="Lato-Black"/>
              </a:defRPr>
            </a:lvl1pPr>
          </a:lstStyle>
          <a:p>
            <a:r>
              <a:t>Coffee Sponsors</a:t>
            </a:r>
          </a:p>
        </p:txBody>
      </p:sp>
      <p:pic>
        <p:nvPicPr>
          <p:cNvPr id="171" name="Buffalo-Limo-Logo-17-logo-tag-BW.png" descr="Buffalo-Limo-Logo-17-logo-tag-BW.png"/>
          <p:cNvPicPr>
            <a:picLocks noChangeAspect="1"/>
          </p:cNvPicPr>
          <p:nvPr/>
        </p:nvPicPr>
        <p:blipFill>
          <a:blip r:embed="rId5"/>
          <a:srcRect l="8900" r="8900"/>
          <a:stretch>
            <a:fillRect/>
          </a:stretch>
        </p:blipFill>
        <p:spPr>
          <a:xfrm>
            <a:off x="14064502" y="6845051"/>
            <a:ext cx="5387892" cy="4369846"/>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4311584" y="2012622"/>
            <a:ext cx="15760831"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Use of Multi-Factor Authentication</a:t>
            </a:r>
            <a:endParaRPr dirty="0">
              <a:effectLst>
                <a:outerShdw blurRad="38100" dist="38100" dir="2700000" algn="tl">
                  <a:srgbClr val="000000">
                    <a:alpha val="43137"/>
                  </a:srgbClr>
                </a:outerShdw>
              </a:effectLst>
            </a:endParaRPr>
          </a:p>
        </p:txBody>
      </p:sp>
      <p:sp>
        <p:nvSpPr>
          <p:cNvPr id="174" name="TextBox 2"/>
          <p:cNvSpPr txBox="1"/>
          <p:nvPr/>
        </p:nvSpPr>
        <p:spPr>
          <a:xfrm>
            <a:off x="4457178" y="3605731"/>
            <a:ext cx="16694213" cy="65796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r>
              <a:rPr lang="en-US" sz="5500" b="1" dirty="0"/>
              <a:t>43% of participants had never heard of MFA</a:t>
            </a:r>
          </a:p>
          <a:p>
            <a:pPr algn="l" defTabSz="914400">
              <a:lnSpc>
                <a:spcPct val="130000"/>
              </a:lnSpc>
              <a:buSzPct val="123000"/>
              <a:defRPr sz="5000">
                <a:solidFill>
                  <a:srgbClr val="173D6D"/>
                </a:solidFill>
              </a:defRPr>
            </a:pPr>
            <a:endParaRPr lang="en-US" sz="5500" dirty="0"/>
          </a:p>
          <a:p>
            <a:pPr algn="l" defTabSz="914400">
              <a:lnSpc>
                <a:spcPct val="130000"/>
              </a:lnSpc>
              <a:buSzPct val="123000"/>
              <a:defRPr sz="5000">
                <a:solidFill>
                  <a:srgbClr val="173D6D"/>
                </a:solidFill>
              </a:defRPr>
            </a:pPr>
            <a:endParaRPr lang="en-US" sz="5500" dirty="0"/>
          </a:p>
          <a:p>
            <a:pPr algn="l" defTabSz="914400">
              <a:lnSpc>
                <a:spcPct val="130000"/>
              </a:lnSpc>
              <a:buSzPct val="123000"/>
              <a:defRPr sz="5000">
                <a:solidFill>
                  <a:srgbClr val="173D6D"/>
                </a:solidFill>
              </a:defRPr>
            </a:pPr>
            <a:r>
              <a:rPr lang="en-US" sz="5500" dirty="0"/>
              <a:t>Out of the 57% participants who had heard about it:</a:t>
            </a:r>
          </a:p>
          <a:p>
            <a:pPr marL="406400" indent="-406400" algn="l" defTabSz="914400">
              <a:lnSpc>
                <a:spcPct val="130000"/>
              </a:lnSpc>
              <a:buSzPct val="123000"/>
              <a:buChar char="•"/>
              <a:defRPr sz="5000">
                <a:solidFill>
                  <a:srgbClr val="173D6D"/>
                </a:solidFill>
              </a:defRPr>
            </a:pPr>
            <a:r>
              <a:rPr lang="en-US" sz="5500" b="1" dirty="0"/>
              <a:t>79% applied it at least once</a:t>
            </a:r>
          </a:p>
          <a:p>
            <a:pPr marL="406400" indent="-406400" algn="l" defTabSz="914400">
              <a:lnSpc>
                <a:spcPct val="130000"/>
              </a:lnSpc>
              <a:buSzPct val="123000"/>
              <a:buChar char="•"/>
              <a:defRPr sz="5000">
                <a:solidFill>
                  <a:srgbClr val="173D6D"/>
                </a:solidFill>
              </a:defRPr>
            </a:pPr>
            <a:r>
              <a:rPr lang="en-US" sz="5500" b="1" dirty="0"/>
              <a:t>94%</a:t>
            </a:r>
            <a:r>
              <a:rPr lang="en-US" sz="5500" dirty="0"/>
              <a:t> of them reported they were </a:t>
            </a:r>
            <a:r>
              <a:rPr lang="en-US" sz="5500" b="1" dirty="0"/>
              <a:t>still using MFA</a:t>
            </a:r>
            <a:endParaRPr sz="5500" b="1" dirty="0"/>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51733864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3" name="TextBox 1"/>
          <p:cNvSpPr txBox="1"/>
          <p:nvPr/>
        </p:nvSpPr>
        <p:spPr>
          <a:xfrm>
            <a:off x="2043462" y="4257268"/>
            <a:ext cx="16148285" cy="26468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sz="16600" dirty="0">
                <a:effectLst>
                  <a:outerShdw blurRad="38100" dist="38100" dir="2700000" algn="tl">
                    <a:srgbClr val="000000">
                      <a:alpha val="43137"/>
                    </a:srgbClr>
                  </a:outerShdw>
                </a:effectLst>
              </a:rPr>
              <a:t>Feelings</a:t>
            </a:r>
            <a:endParaRPr sz="16600" dirty="0">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88689755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928689" y="720345"/>
            <a:ext cx="15760831"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Feelings of Intimidation</a:t>
            </a:r>
            <a:endParaRPr dirty="0">
              <a:effectLst>
                <a:outerShdw blurRad="38100" dist="38100" dir="2700000" algn="tl">
                  <a:srgbClr val="000000">
                    <a:alpha val="43137"/>
                  </a:srgbClr>
                </a:outerShdw>
              </a:effectLst>
            </a:endParaRPr>
          </a:p>
        </p:txBody>
      </p:sp>
      <p:sp>
        <p:nvSpPr>
          <p:cNvPr id="174" name="TextBox 2"/>
          <p:cNvSpPr txBox="1"/>
          <p:nvPr/>
        </p:nvSpPr>
        <p:spPr>
          <a:xfrm>
            <a:off x="928690" y="2387758"/>
            <a:ext cx="7661857" cy="69901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l" defTabSz="914400">
              <a:lnSpc>
                <a:spcPct val="130000"/>
              </a:lnSpc>
              <a:buSzPct val="123000"/>
              <a:defRPr sz="5000">
                <a:solidFill>
                  <a:srgbClr val="173D6D"/>
                </a:solidFill>
              </a:defRPr>
            </a:pPr>
            <a:r>
              <a:rPr lang="en-US" b="1" dirty="0"/>
              <a:t>Q: How do you </a:t>
            </a:r>
            <a:r>
              <a:rPr lang="en-US" b="1" i="1" dirty="0"/>
              <a:t>feel </a:t>
            </a:r>
            <a:r>
              <a:rPr lang="en-US" b="1" dirty="0"/>
              <a:t>about cyber security?</a:t>
            </a:r>
          </a:p>
          <a:p>
            <a:pPr algn="l" defTabSz="914400">
              <a:lnSpc>
                <a:spcPct val="130000"/>
              </a:lnSpc>
              <a:buSzPct val="123000"/>
              <a:defRPr sz="5000">
                <a:solidFill>
                  <a:srgbClr val="173D6D"/>
                </a:solidFill>
              </a:defRPr>
            </a:pPr>
            <a:endParaRPr lang="en-US" dirty="0"/>
          </a:p>
          <a:p>
            <a:pPr algn="l" defTabSz="914400">
              <a:lnSpc>
                <a:spcPct val="130000"/>
              </a:lnSpc>
              <a:buSzPct val="123000"/>
              <a:defRPr sz="5000">
                <a:solidFill>
                  <a:srgbClr val="173D6D"/>
                </a:solidFill>
              </a:defRPr>
            </a:pPr>
            <a:endParaRPr lang="en-US" dirty="0"/>
          </a:p>
          <a:p>
            <a:pPr algn="l" defTabSz="914400">
              <a:lnSpc>
                <a:spcPct val="130000"/>
              </a:lnSpc>
              <a:buSzPct val="123000"/>
              <a:defRPr sz="5000">
                <a:solidFill>
                  <a:srgbClr val="173D6D"/>
                </a:solidFill>
              </a:defRPr>
            </a:pPr>
            <a:r>
              <a:rPr lang="en-US" dirty="0"/>
              <a:t>Statement:</a:t>
            </a:r>
          </a:p>
          <a:p>
            <a:pPr algn="l" defTabSz="914400">
              <a:lnSpc>
                <a:spcPct val="130000"/>
              </a:lnSpc>
              <a:buSzPct val="123000"/>
              <a:defRPr sz="5000">
                <a:solidFill>
                  <a:srgbClr val="173D6D"/>
                </a:solidFill>
              </a:defRPr>
            </a:pPr>
            <a:r>
              <a:rPr lang="en-US" b="1" dirty="0"/>
              <a:t>“I find cyber security intimidating.”</a:t>
            </a:r>
            <a:endParaRPr b="1" dirty="0"/>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aphicFrame>
        <p:nvGraphicFramePr>
          <p:cNvPr id="4" name="Chart 3"/>
          <p:cNvGraphicFramePr/>
          <p:nvPr>
            <p:extLst>
              <p:ext uri="{D42A27DB-BD31-4B8C-83A1-F6EECF244321}">
                <p14:modId xmlns:p14="http://schemas.microsoft.com/office/powerpoint/2010/main" val="481274417"/>
              </p:ext>
            </p:extLst>
          </p:nvPr>
        </p:nvGraphicFramePr>
        <p:xfrm>
          <a:off x="8845647" y="2166340"/>
          <a:ext cx="14952817" cy="938332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2621132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22092029" y="12344401"/>
            <a:ext cx="307777" cy="328295"/>
          </a:xfrm>
        </p:spPr>
        <p:txBody>
          <a:bodyPr/>
          <a:lstStyle/>
          <a:p>
            <a:fld id="{7E1EBE84-5FD3-2846-AB94-75B2611FB6D1}" type="slidenum">
              <a:rPr lang="en-US" smtClean="0"/>
              <a:t>33</a:t>
            </a:fld>
            <a:endParaRPr lang="en-US"/>
          </a:p>
        </p:txBody>
      </p:sp>
      <p:pic>
        <p:nvPicPr>
          <p:cNvPr id="6" name="Picture 5">
            <a:extLst>
              <a:ext uri="{FF2B5EF4-FFF2-40B4-BE49-F238E27FC236}">
                <a16:creationId xmlns:a16="http://schemas.microsoft.com/office/drawing/2014/main" id="{A55600DF-E6AF-4A2C-8561-0D95681BE3A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0285" y="1"/>
            <a:ext cx="24674286" cy="16660150"/>
          </a:xfrm>
          <a:prstGeom prst="rect">
            <a:avLst/>
          </a:prstGeom>
        </p:spPr>
      </p:pic>
    </p:spTree>
    <p:extLst>
      <p:ext uri="{BB962C8B-B14F-4D97-AF65-F5344CB8AC3E}">
        <p14:creationId xmlns:p14="http://schemas.microsoft.com/office/powerpoint/2010/main" val="2602542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928689" y="720345"/>
            <a:ext cx="15760831"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Worry</a:t>
            </a:r>
            <a:endParaRPr dirty="0">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2" name="Chart2" title="Chart">
            <a:extLst>
              <a:ext uri="{FF2B5EF4-FFF2-40B4-BE49-F238E27FC236}">
                <a16:creationId xmlns:a16="http://schemas.microsoft.com/office/drawing/2014/main" id="{658E3463-3AFE-0024-A8AB-A02B245FCE8D}"/>
              </a:ext>
              <a:ext uri="GoogleSheetsCustomDataVersion1">
                <go:sheetsCustomData xmlns:xdr="http://schemas.openxmlformats.org/drawingml/2006/spreadsheetDrawing" xmlns:c="http://schemas.openxmlformats.org/drawingml/2006/chart" xmlns:cx="http://schemas.microsoft.com/office/drawing/2014/chartex" xmlns:cx1="http://schemas.microsoft.com/office/drawing/2015/9/8/chartex" xmlns:mc="http://schemas.openxmlformats.org/markup-compatibility/2006" xmlns:dgm="http://schemas.openxmlformats.org/drawingml/2006/diagram" xmlns:x3Unk="http://schemas.microsoft.com/office/drawing/2010/slicer" xmlns:sle15="http://schemas.microsoft.com/office/drawing/2012/slicer" xmlns:go="http://customooxmlschemas.google.com/" xmlns:lc="http://schemas.openxmlformats.org/drawingml/2006/lockedCanvas" xmlns="" pictureOfChart="1"/>
              </a:ext>
            </a:extLst>
          </p:cNvPr>
          <p:cNvPicPr preferRelativeResize="0"/>
          <p:nvPr/>
        </p:nvPicPr>
        <p:blipFill>
          <a:blip r:embed="rId6" cstate="print"/>
          <a:stretch>
            <a:fillRect/>
          </a:stretch>
        </p:blipFill>
        <p:spPr>
          <a:xfrm>
            <a:off x="6477000" y="577520"/>
            <a:ext cx="17051216" cy="10972800"/>
          </a:xfrm>
          <a:prstGeom prst="rect">
            <a:avLst/>
          </a:prstGeom>
          <a:noFill/>
        </p:spPr>
      </p:pic>
    </p:spTree>
    <p:extLst>
      <p:ext uri="{BB962C8B-B14F-4D97-AF65-F5344CB8AC3E}">
        <p14:creationId xmlns:p14="http://schemas.microsoft.com/office/powerpoint/2010/main" val="275976603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1289636" y="1090373"/>
            <a:ext cx="15760831"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Security Behaviors</a:t>
            </a:r>
            <a:endParaRPr dirty="0">
              <a:effectLst>
                <a:outerShdw blurRad="38100" dist="38100" dir="2700000" algn="tl">
                  <a:srgbClr val="000000">
                    <a:alpha val="43137"/>
                  </a:srgbClr>
                </a:outerShdw>
              </a:effectLst>
            </a:endParaRPr>
          </a:p>
        </p:txBody>
      </p:sp>
      <p:sp>
        <p:nvSpPr>
          <p:cNvPr id="174" name="TextBox 2"/>
          <p:cNvSpPr txBox="1"/>
          <p:nvPr/>
        </p:nvSpPr>
        <p:spPr>
          <a:xfrm>
            <a:off x="1289636" y="2654021"/>
            <a:ext cx="22010914" cy="62833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914400" indent="-914400" algn="l" defTabSz="914400">
              <a:lnSpc>
                <a:spcPct val="150000"/>
              </a:lnSpc>
              <a:buSzPct val="123000"/>
              <a:buFont typeface="+mj-lt"/>
              <a:buAutoNum type="arabicPeriod"/>
              <a:defRPr sz="5000">
                <a:solidFill>
                  <a:srgbClr val="173D6D"/>
                </a:solidFill>
              </a:defRPr>
            </a:pPr>
            <a:r>
              <a:rPr lang="en-US" sz="5500" dirty="0"/>
              <a:t>Password hygiene: password creation, password management,</a:t>
            </a:r>
            <a:r>
              <a:rPr sz="5500" dirty="0"/>
              <a:t> etc.</a:t>
            </a:r>
          </a:p>
          <a:p>
            <a:pPr marL="914400" indent="-914400" algn="l" defTabSz="914400">
              <a:lnSpc>
                <a:spcPct val="150000"/>
              </a:lnSpc>
              <a:buSzPct val="123000"/>
              <a:buFont typeface="+mj-lt"/>
              <a:buAutoNum type="arabicPeriod"/>
              <a:defRPr sz="5000">
                <a:solidFill>
                  <a:srgbClr val="173D6D"/>
                </a:solidFill>
              </a:defRPr>
            </a:pPr>
            <a:r>
              <a:rPr lang="en-US" sz="5500" dirty="0"/>
              <a:t>Using Multi-Factor Authentication (MFA 2FA)</a:t>
            </a:r>
            <a:endParaRPr sz="5500" dirty="0"/>
          </a:p>
          <a:p>
            <a:pPr marL="914400" indent="-914400" algn="l" defTabSz="914400">
              <a:lnSpc>
                <a:spcPct val="150000"/>
              </a:lnSpc>
              <a:buSzPct val="123000"/>
              <a:buFont typeface="+mj-lt"/>
              <a:buAutoNum type="arabicPeriod"/>
              <a:defRPr sz="5000">
                <a:solidFill>
                  <a:srgbClr val="173D6D"/>
                </a:solidFill>
              </a:defRPr>
            </a:pPr>
            <a:r>
              <a:rPr lang="en-US" sz="5500" dirty="0"/>
              <a:t>Installing the latest updates</a:t>
            </a:r>
          </a:p>
          <a:p>
            <a:pPr marL="914400" indent="-914400" algn="l" defTabSz="914400">
              <a:lnSpc>
                <a:spcPct val="150000"/>
              </a:lnSpc>
              <a:buSzPct val="123000"/>
              <a:buFont typeface="+mj-lt"/>
              <a:buAutoNum type="arabicPeriod"/>
              <a:defRPr sz="5000">
                <a:solidFill>
                  <a:srgbClr val="173D6D"/>
                </a:solidFill>
              </a:defRPr>
            </a:pPr>
            <a:r>
              <a:rPr lang="en-US" sz="5500" dirty="0"/>
              <a:t>Checking emails for signs of phishing</a:t>
            </a:r>
          </a:p>
          <a:p>
            <a:pPr marL="914400" indent="-914400" algn="l" defTabSz="914400">
              <a:lnSpc>
                <a:spcPct val="150000"/>
              </a:lnSpc>
              <a:buSzPct val="123000"/>
              <a:buFont typeface="+mj-lt"/>
              <a:buAutoNum type="arabicPeriod"/>
              <a:defRPr sz="5000">
                <a:solidFill>
                  <a:srgbClr val="173D6D"/>
                </a:solidFill>
              </a:defRPr>
            </a:pPr>
            <a:r>
              <a:rPr lang="en-US" sz="5500" dirty="0"/>
              <a:t>Backing up data</a:t>
            </a:r>
            <a:endParaRPr sz="5500" dirty="0"/>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151768775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50F974-D382-D0B5-B12E-48C96D9DA7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36834" y="0"/>
            <a:ext cx="15447166" cy="11539291"/>
          </a:xfrm>
          <a:prstGeom prst="rect">
            <a:avLst/>
          </a:prstGeom>
        </p:spPr>
      </p:pic>
      <p:sp>
        <p:nvSpPr>
          <p:cNvPr id="173" name="TextBox 1"/>
          <p:cNvSpPr txBox="1"/>
          <p:nvPr/>
        </p:nvSpPr>
        <p:spPr>
          <a:xfrm>
            <a:off x="928689" y="720345"/>
            <a:ext cx="15760831"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Security Behavior</a:t>
            </a:r>
            <a:endParaRPr dirty="0">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4"/>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5"/>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6"/>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217643107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928689" y="720345"/>
            <a:ext cx="15760831"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Five Step Approach</a:t>
            </a:r>
            <a:endParaRPr dirty="0">
              <a:effectLst>
                <a:outerShdw blurRad="38100" dist="38100" dir="2700000" algn="tl">
                  <a:srgbClr val="000000">
                    <a:alpha val="43137"/>
                  </a:srgbClr>
                </a:outerShdw>
              </a:effectLst>
            </a:endParaRPr>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pSp>
        <p:nvGrpSpPr>
          <p:cNvPr id="6" name="Group 5">
            <a:extLst>
              <a:ext uri="{FF2B5EF4-FFF2-40B4-BE49-F238E27FC236}">
                <a16:creationId xmlns:a16="http://schemas.microsoft.com/office/drawing/2014/main" id="{F52C1431-F1E7-AE3D-A3D1-F0194FC6D31D}"/>
              </a:ext>
            </a:extLst>
          </p:cNvPr>
          <p:cNvGrpSpPr/>
          <p:nvPr/>
        </p:nvGrpSpPr>
        <p:grpSpPr>
          <a:xfrm>
            <a:off x="5839881" y="6591944"/>
            <a:ext cx="3727152" cy="2339102"/>
            <a:chOff x="2676637" y="2983738"/>
            <a:chExt cx="1863576" cy="1169551"/>
          </a:xfrm>
        </p:grpSpPr>
        <p:sp>
          <p:nvSpPr>
            <p:cNvPr id="7" name="Text Placeholder 10">
              <a:extLst>
                <a:ext uri="{FF2B5EF4-FFF2-40B4-BE49-F238E27FC236}">
                  <a16:creationId xmlns:a16="http://schemas.microsoft.com/office/drawing/2014/main" id="{D2B3AA24-BA53-6785-2502-F687B97BAD65}"/>
                </a:ext>
              </a:extLst>
            </p:cNvPr>
            <p:cNvSpPr txBox="1">
              <a:spLocks/>
            </p:cNvSpPr>
            <p:nvPr/>
          </p:nvSpPr>
          <p:spPr>
            <a:xfrm>
              <a:off x="2676637" y="2983738"/>
              <a:ext cx="1863576" cy="523220"/>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5600" dirty="0">
                  <a:solidFill>
                    <a:schemeClr val="accent1">
                      <a:lumMod val="75000"/>
                    </a:schemeClr>
                  </a:solidFill>
                </a:rPr>
                <a:t>2. Protect</a:t>
              </a:r>
            </a:p>
          </p:txBody>
        </p:sp>
        <p:sp>
          <p:nvSpPr>
            <p:cNvPr id="8" name="Text Placeholder 10">
              <a:extLst>
                <a:ext uri="{FF2B5EF4-FFF2-40B4-BE49-F238E27FC236}">
                  <a16:creationId xmlns:a16="http://schemas.microsoft.com/office/drawing/2014/main" id="{BD5999E1-D9DF-A41E-8191-186189D7BCEF}"/>
                </a:ext>
              </a:extLst>
            </p:cNvPr>
            <p:cNvSpPr txBox="1">
              <a:spLocks/>
            </p:cNvSpPr>
            <p:nvPr/>
          </p:nvSpPr>
          <p:spPr>
            <a:xfrm>
              <a:off x="2676637" y="3506958"/>
              <a:ext cx="1863576" cy="646331"/>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3600" dirty="0">
                  <a:solidFill>
                    <a:schemeClr val="bg2"/>
                  </a:solidFill>
                </a:rPr>
                <a:t>assets and </a:t>
              </a:r>
              <a:br>
                <a:rPr lang="en-US" sz="3600" dirty="0">
                  <a:solidFill>
                    <a:schemeClr val="bg2"/>
                  </a:solidFill>
                </a:rPr>
              </a:br>
              <a:r>
                <a:rPr lang="en-US" sz="3600" dirty="0">
                  <a:solidFill>
                    <a:schemeClr val="bg2"/>
                  </a:solidFill>
                </a:rPr>
                <a:t>limit impact</a:t>
              </a:r>
            </a:p>
          </p:txBody>
        </p:sp>
      </p:grpSp>
      <p:grpSp>
        <p:nvGrpSpPr>
          <p:cNvPr id="9" name="Group 8">
            <a:extLst>
              <a:ext uri="{FF2B5EF4-FFF2-40B4-BE49-F238E27FC236}">
                <a16:creationId xmlns:a16="http://schemas.microsoft.com/office/drawing/2014/main" id="{7496574E-DBCD-3C02-E2C5-0FE5F3844F97}"/>
              </a:ext>
            </a:extLst>
          </p:cNvPr>
          <p:cNvGrpSpPr/>
          <p:nvPr/>
        </p:nvGrpSpPr>
        <p:grpSpPr>
          <a:xfrm>
            <a:off x="10475305" y="6591944"/>
            <a:ext cx="3727152" cy="2339102"/>
            <a:chOff x="4994350" y="2983738"/>
            <a:chExt cx="1863576" cy="1169551"/>
          </a:xfrm>
        </p:grpSpPr>
        <p:sp>
          <p:nvSpPr>
            <p:cNvPr id="10" name="Text Placeholder 10">
              <a:extLst>
                <a:ext uri="{FF2B5EF4-FFF2-40B4-BE49-F238E27FC236}">
                  <a16:creationId xmlns:a16="http://schemas.microsoft.com/office/drawing/2014/main" id="{661692A6-5BF6-F45E-61BA-F460F1833E18}"/>
                </a:ext>
              </a:extLst>
            </p:cNvPr>
            <p:cNvSpPr txBox="1">
              <a:spLocks/>
            </p:cNvSpPr>
            <p:nvPr/>
          </p:nvSpPr>
          <p:spPr>
            <a:xfrm>
              <a:off x="4994350" y="2983738"/>
              <a:ext cx="1863576" cy="523220"/>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5600" dirty="0">
                  <a:solidFill>
                    <a:schemeClr val="accent1">
                      <a:lumMod val="75000"/>
                    </a:schemeClr>
                  </a:solidFill>
                </a:rPr>
                <a:t>3. Detect</a:t>
              </a:r>
            </a:p>
          </p:txBody>
        </p:sp>
        <p:sp>
          <p:nvSpPr>
            <p:cNvPr id="11" name="Text Placeholder 10">
              <a:extLst>
                <a:ext uri="{FF2B5EF4-FFF2-40B4-BE49-F238E27FC236}">
                  <a16:creationId xmlns:a16="http://schemas.microsoft.com/office/drawing/2014/main" id="{C3C2CF22-D16A-1F64-0D92-FDF2B87FA85D}"/>
                </a:ext>
              </a:extLst>
            </p:cNvPr>
            <p:cNvSpPr txBox="1">
              <a:spLocks/>
            </p:cNvSpPr>
            <p:nvPr/>
          </p:nvSpPr>
          <p:spPr>
            <a:xfrm>
              <a:off x="4994350" y="3506958"/>
              <a:ext cx="1863576" cy="646331"/>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3600" dirty="0">
                  <a:solidFill>
                    <a:schemeClr val="bg2"/>
                  </a:solidFill>
                </a:rPr>
                <a:t>security </a:t>
              </a:r>
              <a:br>
                <a:rPr lang="en-US" sz="3600" dirty="0">
                  <a:solidFill>
                    <a:schemeClr val="bg2"/>
                  </a:solidFill>
                </a:rPr>
              </a:br>
              <a:r>
                <a:rPr lang="en-US" sz="3600" dirty="0">
                  <a:solidFill>
                    <a:schemeClr val="bg2"/>
                  </a:solidFill>
                </a:rPr>
                <a:t>problems</a:t>
              </a:r>
            </a:p>
          </p:txBody>
        </p:sp>
      </p:grpSp>
      <p:grpSp>
        <p:nvGrpSpPr>
          <p:cNvPr id="12" name="Group 11">
            <a:extLst>
              <a:ext uri="{FF2B5EF4-FFF2-40B4-BE49-F238E27FC236}">
                <a16:creationId xmlns:a16="http://schemas.microsoft.com/office/drawing/2014/main" id="{FD09BA30-33A4-609A-B020-193EBC1EB5F5}"/>
              </a:ext>
            </a:extLst>
          </p:cNvPr>
          <p:cNvGrpSpPr/>
          <p:nvPr/>
        </p:nvGrpSpPr>
        <p:grpSpPr>
          <a:xfrm>
            <a:off x="15110728" y="6591944"/>
            <a:ext cx="3923227" cy="2339102"/>
            <a:chOff x="7312063" y="2983738"/>
            <a:chExt cx="1863576" cy="1169551"/>
          </a:xfrm>
        </p:grpSpPr>
        <p:sp>
          <p:nvSpPr>
            <p:cNvPr id="13" name="Text Placeholder 10">
              <a:extLst>
                <a:ext uri="{FF2B5EF4-FFF2-40B4-BE49-F238E27FC236}">
                  <a16:creationId xmlns:a16="http://schemas.microsoft.com/office/drawing/2014/main" id="{5805BFFC-1B33-B2A8-E1BD-FCD7FBD1AF8D}"/>
                </a:ext>
              </a:extLst>
            </p:cNvPr>
            <p:cNvSpPr txBox="1">
              <a:spLocks/>
            </p:cNvSpPr>
            <p:nvPr/>
          </p:nvSpPr>
          <p:spPr>
            <a:xfrm>
              <a:off x="7312063" y="2983738"/>
              <a:ext cx="1863576" cy="954108"/>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5600" dirty="0">
                  <a:solidFill>
                    <a:schemeClr val="accent1">
                      <a:lumMod val="75000"/>
                    </a:schemeClr>
                  </a:solidFill>
                </a:rPr>
                <a:t>4. Respond</a:t>
              </a:r>
            </a:p>
          </p:txBody>
        </p:sp>
        <p:sp>
          <p:nvSpPr>
            <p:cNvPr id="14" name="Text Placeholder 10">
              <a:extLst>
                <a:ext uri="{FF2B5EF4-FFF2-40B4-BE49-F238E27FC236}">
                  <a16:creationId xmlns:a16="http://schemas.microsoft.com/office/drawing/2014/main" id="{1A0623E6-C6F0-8653-0777-1AC0EE8E5069}"/>
                </a:ext>
              </a:extLst>
            </p:cNvPr>
            <p:cNvSpPr txBox="1">
              <a:spLocks/>
            </p:cNvSpPr>
            <p:nvPr/>
          </p:nvSpPr>
          <p:spPr>
            <a:xfrm>
              <a:off x="7312063" y="3506958"/>
              <a:ext cx="1863576" cy="646331"/>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3600" dirty="0">
                  <a:solidFill>
                    <a:schemeClr val="bg2"/>
                  </a:solidFill>
                </a:rPr>
                <a:t>to an </a:t>
              </a:r>
              <a:br>
                <a:rPr lang="en-US" sz="3600" dirty="0">
                  <a:solidFill>
                    <a:schemeClr val="bg2"/>
                  </a:solidFill>
                </a:rPr>
              </a:br>
              <a:r>
                <a:rPr lang="en-US" sz="3600" dirty="0">
                  <a:solidFill>
                    <a:schemeClr val="bg2"/>
                  </a:solidFill>
                </a:rPr>
                <a:t>incident</a:t>
              </a:r>
            </a:p>
          </p:txBody>
        </p:sp>
      </p:grpSp>
      <p:grpSp>
        <p:nvGrpSpPr>
          <p:cNvPr id="15" name="Group 14">
            <a:extLst>
              <a:ext uri="{FF2B5EF4-FFF2-40B4-BE49-F238E27FC236}">
                <a16:creationId xmlns:a16="http://schemas.microsoft.com/office/drawing/2014/main" id="{C6AA5D30-B747-DE2C-BB56-2B45561F3F3B}"/>
              </a:ext>
            </a:extLst>
          </p:cNvPr>
          <p:cNvGrpSpPr/>
          <p:nvPr/>
        </p:nvGrpSpPr>
        <p:grpSpPr>
          <a:xfrm>
            <a:off x="19746157" y="6591944"/>
            <a:ext cx="3727152" cy="2339102"/>
            <a:chOff x="9629776" y="2983738"/>
            <a:chExt cx="1863576" cy="1169551"/>
          </a:xfrm>
        </p:grpSpPr>
        <p:sp>
          <p:nvSpPr>
            <p:cNvPr id="16" name="Text Placeholder 10">
              <a:extLst>
                <a:ext uri="{FF2B5EF4-FFF2-40B4-BE49-F238E27FC236}">
                  <a16:creationId xmlns:a16="http://schemas.microsoft.com/office/drawing/2014/main" id="{F2FFA9E2-8BCF-9C5D-FEA8-CA993230E55D}"/>
                </a:ext>
              </a:extLst>
            </p:cNvPr>
            <p:cNvSpPr txBox="1">
              <a:spLocks/>
            </p:cNvSpPr>
            <p:nvPr/>
          </p:nvSpPr>
          <p:spPr>
            <a:xfrm>
              <a:off x="9629776" y="2983738"/>
              <a:ext cx="1863576" cy="523220"/>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5600" dirty="0">
                  <a:solidFill>
                    <a:schemeClr val="accent1">
                      <a:lumMod val="75000"/>
                    </a:schemeClr>
                  </a:solidFill>
                </a:rPr>
                <a:t>5. Recover</a:t>
              </a:r>
            </a:p>
          </p:txBody>
        </p:sp>
        <p:sp>
          <p:nvSpPr>
            <p:cNvPr id="17" name="Text Placeholder 10">
              <a:extLst>
                <a:ext uri="{FF2B5EF4-FFF2-40B4-BE49-F238E27FC236}">
                  <a16:creationId xmlns:a16="http://schemas.microsoft.com/office/drawing/2014/main" id="{37EB8202-E4EF-4981-4657-FD925C0FA40E}"/>
                </a:ext>
              </a:extLst>
            </p:cNvPr>
            <p:cNvSpPr txBox="1">
              <a:spLocks/>
            </p:cNvSpPr>
            <p:nvPr/>
          </p:nvSpPr>
          <p:spPr>
            <a:xfrm>
              <a:off x="9629776" y="3506958"/>
              <a:ext cx="1863576" cy="646331"/>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3600" dirty="0">
                  <a:solidFill>
                    <a:schemeClr val="bg2"/>
                  </a:solidFill>
                </a:rPr>
                <a:t>from </a:t>
              </a:r>
              <a:br>
                <a:rPr lang="en-US" sz="3600" dirty="0">
                  <a:solidFill>
                    <a:schemeClr val="bg2"/>
                  </a:solidFill>
                </a:rPr>
              </a:br>
              <a:r>
                <a:rPr lang="en-US" sz="3600" dirty="0">
                  <a:solidFill>
                    <a:schemeClr val="bg2"/>
                  </a:solidFill>
                </a:rPr>
                <a:t>an incident</a:t>
              </a:r>
            </a:p>
          </p:txBody>
        </p:sp>
      </p:grpSp>
      <p:sp>
        <p:nvSpPr>
          <p:cNvPr id="18" name="Freeform: Shape 17">
            <a:extLst>
              <a:ext uri="{FF2B5EF4-FFF2-40B4-BE49-F238E27FC236}">
                <a16:creationId xmlns:a16="http://schemas.microsoft.com/office/drawing/2014/main" id="{4493DED2-BFF7-5430-A9B4-65FFB8C356B4}"/>
              </a:ext>
            </a:extLst>
          </p:cNvPr>
          <p:cNvSpPr/>
          <p:nvPr/>
        </p:nvSpPr>
        <p:spPr bwMode="auto">
          <a:xfrm>
            <a:off x="5385745" y="6393141"/>
            <a:ext cx="0" cy="2695978"/>
          </a:xfrm>
          <a:custGeom>
            <a:avLst/>
            <a:gdLst>
              <a:gd name="connsiteX0" fmla="*/ 0 w 0"/>
              <a:gd name="connsiteY0" fmla="*/ 0 h 1347989"/>
              <a:gd name="connsiteX1" fmla="*/ 0 w 0"/>
              <a:gd name="connsiteY1" fmla="*/ 1347989 h 1347989"/>
            </a:gdLst>
            <a:ahLst/>
            <a:cxnLst>
              <a:cxn ang="0">
                <a:pos x="connsiteX0" y="connsiteY0"/>
              </a:cxn>
              <a:cxn ang="0">
                <a:pos x="connsiteX1" y="connsiteY1"/>
              </a:cxn>
            </a:cxnLst>
            <a:rect l="l" t="t" r="r" b="b"/>
            <a:pathLst>
              <a:path h="1347989">
                <a:moveTo>
                  <a:pt x="0" y="0"/>
                </a:moveTo>
                <a:lnTo>
                  <a:pt x="0" y="1347989"/>
                </a:lnTo>
              </a:path>
            </a:pathLst>
          </a:custGeom>
          <a:noFill/>
          <a:ln w="9525" cap="flat" cmpd="sng" algn="ctr">
            <a:solidFill>
              <a:schemeClr val="bg1">
                <a:lumMod val="75000"/>
              </a:schemeClr>
            </a:solidFill>
            <a:prstDash val="solid"/>
            <a:miter lim="800000"/>
            <a:headEnd type="none" w="med" len="med"/>
            <a:tailEnd type="none" w="med" len="med"/>
          </a:ln>
          <a:effectLst/>
        </p:spPr>
        <p:txBody>
          <a:bodyPr vert="horz" wrap="none" lIns="182880" tIns="91440" rIns="182880" bIns="91440" numCol="1" rtlCol="0" anchor="t" anchorCtr="0" compatLnSpc="1">
            <a:prstTxWarp prst="textNoShape">
              <a:avLst/>
            </a:prstTxWarp>
          </a:bodyPr>
          <a:lstStyle/>
          <a:p>
            <a:pPr algn="l" defTabSz="1828800" fontAlgn="base" hangingPunct="1">
              <a:spcBef>
                <a:spcPct val="0"/>
              </a:spcBef>
              <a:spcAft>
                <a:spcPct val="0"/>
              </a:spcAft>
            </a:pPr>
            <a:endParaRPr lang="en-US" sz="4800">
              <a:solidFill>
                <a:schemeClr val="tx1"/>
              </a:solidFill>
              <a:latin typeface="Times New Roman" pitchFamily="18" charset="0"/>
            </a:endParaRPr>
          </a:p>
        </p:txBody>
      </p:sp>
      <p:grpSp>
        <p:nvGrpSpPr>
          <p:cNvPr id="19" name="Group 18">
            <a:extLst>
              <a:ext uri="{FF2B5EF4-FFF2-40B4-BE49-F238E27FC236}">
                <a16:creationId xmlns:a16="http://schemas.microsoft.com/office/drawing/2014/main" id="{64CE76CE-9302-4B9B-5802-44D16CF276FB}"/>
              </a:ext>
            </a:extLst>
          </p:cNvPr>
          <p:cNvGrpSpPr/>
          <p:nvPr/>
        </p:nvGrpSpPr>
        <p:grpSpPr>
          <a:xfrm>
            <a:off x="1204457" y="6591944"/>
            <a:ext cx="3727152" cy="2339102"/>
            <a:chOff x="511324" y="3136138"/>
            <a:chExt cx="1863576" cy="1169551"/>
          </a:xfrm>
        </p:grpSpPr>
        <p:sp>
          <p:nvSpPr>
            <p:cNvPr id="20" name="Text Placeholder 10">
              <a:extLst>
                <a:ext uri="{FF2B5EF4-FFF2-40B4-BE49-F238E27FC236}">
                  <a16:creationId xmlns:a16="http://schemas.microsoft.com/office/drawing/2014/main" id="{D45E0267-A81F-80EB-5F88-FB2609189D08}"/>
                </a:ext>
              </a:extLst>
            </p:cNvPr>
            <p:cNvSpPr txBox="1">
              <a:spLocks/>
            </p:cNvSpPr>
            <p:nvPr/>
          </p:nvSpPr>
          <p:spPr>
            <a:xfrm>
              <a:off x="511324" y="3136138"/>
              <a:ext cx="1863576" cy="523220"/>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5600" dirty="0">
                  <a:solidFill>
                    <a:schemeClr val="accent1">
                      <a:lumMod val="75000"/>
                    </a:schemeClr>
                  </a:solidFill>
                </a:rPr>
                <a:t>1. Identify</a:t>
              </a:r>
            </a:p>
          </p:txBody>
        </p:sp>
        <p:sp>
          <p:nvSpPr>
            <p:cNvPr id="21" name="Text Placeholder 10">
              <a:extLst>
                <a:ext uri="{FF2B5EF4-FFF2-40B4-BE49-F238E27FC236}">
                  <a16:creationId xmlns:a16="http://schemas.microsoft.com/office/drawing/2014/main" id="{3415FEF9-F21E-6319-22F8-F1742615536A}"/>
                </a:ext>
              </a:extLst>
            </p:cNvPr>
            <p:cNvSpPr txBox="1">
              <a:spLocks/>
            </p:cNvSpPr>
            <p:nvPr/>
          </p:nvSpPr>
          <p:spPr>
            <a:xfrm>
              <a:off x="511324" y="3659358"/>
              <a:ext cx="1863576" cy="646331"/>
            </a:xfrm>
            <a:prstGeom prst="rect">
              <a:avLst/>
            </a:prstGeom>
          </p:spPr>
          <p:txBody>
            <a:bodyPr vert="horz" lIns="91440" tIns="91440" rIns="91440" bIns="91440" rtlCol="0">
              <a:spAutoFit/>
            </a:bodyPr>
            <a:lstStyle>
              <a:lvl1pPr algn="l" rtl="0" eaLnBrk="1" fontAlgn="base" hangingPunct="1">
                <a:lnSpc>
                  <a:spcPct val="100000"/>
                </a:lnSpc>
                <a:spcBef>
                  <a:spcPts val="300"/>
                </a:spcBef>
                <a:spcAft>
                  <a:spcPts val="400"/>
                </a:spcAft>
                <a:buClr>
                  <a:schemeClr val="accent5">
                    <a:lumMod val="50000"/>
                  </a:schemeClr>
                </a:buClr>
                <a:buFont typeface="Webdings" pitchFamily="18" charset="2"/>
                <a:buNone/>
                <a:defRPr lang="en-US" sz="1800">
                  <a:solidFill>
                    <a:schemeClr val="tx2">
                      <a:lumMod val="75000"/>
                      <a:lumOff val="25000"/>
                    </a:schemeClr>
                  </a:solidFill>
                  <a:latin typeface="+mn-lt"/>
                  <a:ea typeface="+mn-ea"/>
                  <a:cs typeface="Arial" pitchFamily="34" charset="0"/>
                </a:defRPr>
              </a:lvl1pPr>
              <a:lvl2pPr marL="227013" indent="-225425" algn="l" rtl="0" eaLnBrk="1" fontAlgn="base" hangingPunct="1">
                <a:lnSpc>
                  <a:spcPct val="100000"/>
                </a:lnSpc>
                <a:spcBef>
                  <a:spcPts val="300"/>
                </a:spcBef>
                <a:spcAft>
                  <a:spcPts val="400"/>
                </a:spcAft>
                <a:buClr>
                  <a:schemeClr val="accent2"/>
                </a:buClr>
                <a:buSzPct val="95000"/>
                <a:buFont typeface="Arial" panose="020B0604020202020204" pitchFamily="34" charset="0"/>
                <a:buChar char="•"/>
                <a:defRPr lang="en-US" sz="1800">
                  <a:solidFill>
                    <a:schemeClr val="tx2">
                      <a:lumMod val="75000"/>
                      <a:lumOff val="25000"/>
                    </a:schemeClr>
                  </a:solidFill>
                  <a:latin typeface="+mn-lt"/>
                  <a:cs typeface="Arial" pitchFamily="34" charset="0"/>
                </a:defRPr>
              </a:lvl2pPr>
              <a:lvl3pPr marL="461963" indent="-234950" algn="l" rtl="0" eaLnBrk="1" fontAlgn="base" hangingPunct="1">
                <a:lnSpc>
                  <a:spcPct val="100000"/>
                </a:lnSpc>
                <a:spcBef>
                  <a:spcPts val="300"/>
                </a:spcBef>
                <a:spcAft>
                  <a:spcPts val="400"/>
                </a:spcAft>
                <a:buClr>
                  <a:schemeClr val="accent2"/>
                </a:buClr>
                <a:buSzPct val="80000"/>
                <a:buFont typeface="Arial" pitchFamily="34" charset="0"/>
                <a:buChar char="–"/>
                <a:defRPr lang="en-US" sz="1600">
                  <a:solidFill>
                    <a:schemeClr val="tx2">
                      <a:lumMod val="75000"/>
                      <a:lumOff val="25000"/>
                    </a:schemeClr>
                  </a:solidFill>
                  <a:latin typeface="+mn-lt"/>
                  <a:cs typeface="Arial" pitchFamily="34" charset="0"/>
                </a:defRPr>
              </a:lvl3pPr>
              <a:lvl4pPr marL="687388" indent="-225425" algn="l" rtl="0" eaLnBrk="1" fontAlgn="base" hangingPunct="1">
                <a:lnSpc>
                  <a:spcPct val="100000"/>
                </a:lnSpc>
                <a:spcBef>
                  <a:spcPts val="300"/>
                </a:spcBef>
                <a:spcAft>
                  <a:spcPts val="400"/>
                </a:spcAft>
                <a:buClr>
                  <a:schemeClr val="accent2"/>
                </a:buClr>
                <a:buSzPct val="70000"/>
                <a:buFont typeface="Arial" pitchFamily="34" charset="0"/>
                <a:buChar char="•"/>
                <a:defRPr lang="en-US" sz="1400">
                  <a:solidFill>
                    <a:schemeClr val="tx2">
                      <a:lumMod val="75000"/>
                      <a:lumOff val="25000"/>
                    </a:schemeClr>
                  </a:solidFill>
                  <a:latin typeface="+mn-lt"/>
                  <a:cs typeface="Arial" pitchFamily="34" charset="0"/>
                </a:defRPr>
              </a:lvl4pPr>
              <a:lvl5pPr marL="914400" indent="-227013" algn="l" rtl="0" eaLnBrk="1" fontAlgn="base" hangingPunct="1">
                <a:lnSpc>
                  <a:spcPct val="100000"/>
                </a:lnSpc>
                <a:spcBef>
                  <a:spcPts val="300"/>
                </a:spcBef>
                <a:spcAft>
                  <a:spcPts val="400"/>
                </a:spcAft>
                <a:buClr>
                  <a:schemeClr val="accent2"/>
                </a:buClr>
                <a:buSzPct val="60000"/>
                <a:buFont typeface="Arial" pitchFamily="34" charset="0"/>
                <a:buChar char="–"/>
                <a:defRPr lang="en-US" sz="1200">
                  <a:solidFill>
                    <a:schemeClr val="tx2">
                      <a:lumMod val="75000"/>
                      <a:lumOff val="25000"/>
                    </a:schemeClr>
                  </a:solidFill>
                  <a:latin typeface="+mn-lt"/>
                  <a:cs typeface="Arial" pitchFamily="34" charset="0"/>
                </a:defRPr>
              </a:lvl5pPr>
              <a:lvl6pPr marL="21129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6pPr>
              <a:lvl7pPr marL="25701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7pPr>
              <a:lvl8pPr marL="30273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8pPr>
              <a:lvl9pPr marL="3484563" indent="-398463" algn="l" rtl="0" eaLnBrk="1" fontAlgn="base" hangingPunct="1">
                <a:spcBef>
                  <a:spcPct val="20000"/>
                </a:spcBef>
                <a:spcAft>
                  <a:spcPct val="0"/>
                </a:spcAft>
                <a:buClr>
                  <a:srgbClr val="000000"/>
                </a:buClr>
                <a:buFont typeface="Symbol" pitchFamily="18" charset="2"/>
                <a:buChar char="-"/>
                <a:defRPr>
                  <a:solidFill>
                    <a:srgbClr val="000000"/>
                  </a:solidFill>
                  <a:latin typeface="+mn-lt"/>
                </a:defRPr>
              </a:lvl9pPr>
            </a:lstStyle>
            <a:p>
              <a:pPr algn="ctr"/>
              <a:r>
                <a:rPr lang="en-US" sz="3600" dirty="0">
                  <a:solidFill>
                    <a:schemeClr val="bg2"/>
                  </a:solidFill>
                </a:rPr>
                <a:t>assets you need to protect</a:t>
              </a:r>
            </a:p>
          </p:txBody>
        </p:sp>
      </p:grpSp>
      <p:sp>
        <p:nvSpPr>
          <p:cNvPr id="22" name="Freeform: Shape 21">
            <a:extLst>
              <a:ext uri="{FF2B5EF4-FFF2-40B4-BE49-F238E27FC236}">
                <a16:creationId xmlns:a16="http://schemas.microsoft.com/office/drawing/2014/main" id="{9FD4C55D-3354-C4C0-6113-67B7D73303CD}"/>
              </a:ext>
            </a:extLst>
          </p:cNvPr>
          <p:cNvSpPr/>
          <p:nvPr/>
        </p:nvSpPr>
        <p:spPr bwMode="auto">
          <a:xfrm>
            <a:off x="10021169" y="6393141"/>
            <a:ext cx="0" cy="2695978"/>
          </a:xfrm>
          <a:custGeom>
            <a:avLst/>
            <a:gdLst>
              <a:gd name="connsiteX0" fmla="*/ 0 w 0"/>
              <a:gd name="connsiteY0" fmla="*/ 0 h 1347989"/>
              <a:gd name="connsiteX1" fmla="*/ 0 w 0"/>
              <a:gd name="connsiteY1" fmla="*/ 1347989 h 1347989"/>
            </a:gdLst>
            <a:ahLst/>
            <a:cxnLst>
              <a:cxn ang="0">
                <a:pos x="connsiteX0" y="connsiteY0"/>
              </a:cxn>
              <a:cxn ang="0">
                <a:pos x="connsiteX1" y="connsiteY1"/>
              </a:cxn>
            </a:cxnLst>
            <a:rect l="l" t="t" r="r" b="b"/>
            <a:pathLst>
              <a:path h="1347989">
                <a:moveTo>
                  <a:pt x="0" y="0"/>
                </a:moveTo>
                <a:lnTo>
                  <a:pt x="0" y="1347989"/>
                </a:lnTo>
              </a:path>
            </a:pathLst>
          </a:custGeom>
          <a:noFill/>
          <a:ln w="9525" cap="flat" cmpd="sng" algn="ctr">
            <a:solidFill>
              <a:schemeClr val="bg1">
                <a:lumMod val="75000"/>
              </a:schemeClr>
            </a:solidFill>
            <a:prstDash val="solid"/>
            <a:miter lim="800000"/>
            <a:headEnd type="none" w="med" len="med"/>
            <a:tailEnd type="none" w="med" len="med"/>
          </a:ln>
          <a:effectLst/>
        </p:spPr>
        <p:txBody>
          <a:bodyPr vert="horz" wrap="none" lIns="182880" tIns="91440" rIns="182880" bIns="91440" numCol="1" rtlCol="0" anchor="t" anchorCtr="0" compatLnSpc="1">
            <a:prstTxWarp prst="textNoShape">
              <a:avLst/>
            </a:prstTxWarp>
          </a:bodyPr>
          <a:lstStyle/>
          <a:p>
            <a:pPr algn="l" defTabSz="1828800" fontAlgn="base" hangingPunct="1">
              <a:spcBef>
                <a:spcPct val="0"/>
              </a:spcBef>
              <a:spcAft>
                <a:spcPct val="0"/>
              </a:spcAft>
            </a:pPr>
            <a:endParaRPr lang="en-US" sz="4800">
              <a:solidFill>
                <a:schemeClr val="tx1"/>
              </a:solidFill>
              <a:latin typeface="Times New Roman" pitchFamily="18" charset="0"/>
            </a:endParaRPr>
          </a:p>
        </p:txBody>
      </p:sp>
      <p:sp>
        <p:nvSpPr>
          <p:cNvPr id="23" name="Freeform: Shape 22">
            <a:extLst>
              <a:ext uri="{FF2B5EF4-FFF2-40B4-BE49-F238E27FC236}">
                <a16:creationId xmlns:a16="http://schemas.microsoft.com/office/drawing/2014/main" id="{A1514222-54A2-EE35-F8B4-8AEE3DA547CB}"/>
              </a:ext>
            </a:extLst>
          </p:cNvPr>
          <p:cNvSpPr/>
          <p:nvPr/>
        </p:nvSpPr>
        <p:spPr bwMode="auto">
          <a:xfrm>
            <a:off x="14656593" y="6393141"/>
            <a:ext cx="0" cy="2695978"/>
          </a:xfrm>
          <a:custGeom>
            <a:avLst/>
            <a:gdLst>
              <a:gd name="connsiteX0" fmla="*/ 0 w 0"/>
              <a:gd name="connsiteY0" fmla="*/ 0 h 1347989"/>
              <a:gd name="connsiteX1" fmla="*/ 0 w 0"/>
              <a:gd name="connsiteY1" fmla="*/ 1347989 h 1347989"/>
            </a:gdLst>
            <a:ahLst/>
            <a:cxnLst>
              <a:cxn ang="0">
                <a:pos x="connsiteX0" y="connsiteY0"/>
              </a:cxn>
              <a:cxn ang="0">
                <a:pos x="connsiteX1" y="connsiteY1"/>
              </a:cxn>
            </a:cxnLst>
            <a:rect l="l" t="t" r="r" b="b"/>
            <a:pathLst>
              <a:path h="1347989">
                <a:moveTo>
                  <a:pt x="0" y="0"/>
                </a:moveTo>
                <a:lnTo>
                  <a:pt x="0" y="1347989"/>
                </a:lnTo>
              </a:path>
            </a:pathLst>
          </a:custGeom>
          <a:noFill/>
          <a:ln w="9525" cap="flat" cmpd="sng" algn="ctr">
            <a:solidFill>
              <a:schemeClr val="bg1">
                <a:lumMod val="75000"/>
              </a:schemeClr>
            </a:solidFill>
            <a:prstDash val="solid"/>
            <a:miter lim="800000"/>
            <a:headEnd type="none" w="med" len="med"/>
            <a:tailEnd type="none" w="med" len="med"/>
          </a:ln>
          <a:effectLst/>
        </p:spPr>
        <p:txBody>
          <a:bodyPr vert="horz" wrap="none" lIns="182880" tIns="91440" rIns="182880" bIns="91440" numCol="1" rtlCol="0" anchor="t" anchorCtr="0" compatLnSpc="1">
            <a:prstTxWarp prst="textNoShape">
              <a:avLst/>
            </a:prstTxWarp>
          </a:bodyPr>
          <a:lstStyle/>
          <a:p>
            <a:pPr algn="l" defTabSz="1828800" fontAlgn="base" hangingPunct="1">
              <a:spcBef>
                <a:spcPct val="0"/>
              </a:spcBef>
              <a:spcAft>
                <a:spcPct val="0"/>
              </a:spcAft>
            </a:pPr>
            <a:endParaRPr lang="en-US" sz="4800">
              <a:solidFill>
                <a:schemeClr val="tx1"/>
              </a:solidFill>
              <a:latin typeface="Times New Roman" pitchFamily="18" charset="0"/>
            </a:endParaRPr>
          </a:p>
        </p:txBody>
      </p:sp>
      <p:sp>
        <p:nvSpPr>
          <p:cNvPr id="24" name="Freeform: Shape 23">
            <a:extLst>
              <a:ext uri="{FF2B5EF4-FFF2-40B4-BE49-F238E27FC236}">
                <a16:creationId xmlns:a16="http://schemas.microsoft.com/office/drawing/2014/main" id="{B9D89F26-57E0-17D8-F354-5F2306D8DB36}"/>
              </a:ext>
            </a:extLst>
          </p:cNvPr>
          <p:cNvSpPr/>
          <p:nvPr/>
        </p:nvSpPr>
        <p:spPr bwMode="auto">
          <a:xfrm>
            <a:off x="19292017" y="6393141"/>
            <a:ext cx="0" cy="2695978"/>
          </a:xfrm>
          <a:custGeom>
            <a:avLst/>
            <a:gdLst>
              <a:gd name="connsiteX0" fmla="*/ 0 w 0"/>
              <a:gd name="connsiteY0" fmla="*/ 0 h 1347989"/>
              <a:gd name="connsiteX1" fmla="*/ 0 w 0"/>
              <a:gd name="connsiteY1" fmla="*/ 1347989 h 1347989"/>
            </a:gdLst>
            <a:ahLst/>
            <a:cxnLst>
              <a:cxn ang="0">
                <a:pos x="connsiteX0" y="connsiteY0"/>
              </a:cxn>
              <a:cxn ang="0">
                <a:pos x="connsiteX1" y="connsiteY1"/>
              </a:cxn>
            </a:cxnLst>
            <a:rect l="l" t="t" r="r" b="b"/>
            <a:pathLst>
              <a:path h="1347989">
                <a:moveTo>
                  <a:pt x="0" y="0"/>
                </a:moveTo>
                <a:lnTo>
                  <a:pt x="0" y="1347989"/>
                </a:lnTo>
              </a:path>
            </a:pathLst>
          </a:custGeom>
          <a:noFill/>
          <a:ln w="9525" cap="flat" cmpd="sng" algn="ctr">
            <a:solidFill>
              <a:schemeClr val="bg1">
                <a:lumMod val="75000"/>
              </a:schemeClr>
            </a:solidFill>
            <a:prstDash val="solid"/>
            <a:miter lim="800000"/>
            <a:headEnd type="none" w="med" len="med"/>
            <a:tailEnd type="none" w="med" len="med"/>
          </a:ln>
          <a:effectLst/>
        </p:spPr>
        <p:txBody>
          <a:bodyPr vert="horz" wrap="none" lIns="182880" tIns="91440" rIns="182880" bIns="91440" numCol="1" rtlCol="0" anchor="t" anchorCtr="0" compatLnSpc="1">
            <a:prstTxWarp prst="textNoShape">
              <a:avLst/>
            </a:prstTxWarp>
          </a:bodyPr>
          <a:lstStyle/>
          <a:p>
            <a:pPr algn="l" defTabSz="1828800" fontAlgn="base" hangingPunct="1">
              <a:spcBef>
                <a:spcPct val="0"/>
              </a:spcBef>
              <a:spcAft>
                <a:spcPct val="0"/>
              </a:spcAft>
            </a:pPr>
            <a:endParaRPr lang="en-US" sz="4800">
              <a:solidFill>
                <a:schemeClr val="tx1"/>
              </a:solidFill>
              <a:latin typeface="Times New Roman" pitchFamily="18" charset="0"/>
            </a:endParaRPr>
          </a:p>
        </p:txBody>
      </p:sp>
      <p:grpSp>
        <p:nvGrpSpPr>
          <p:cNvPr id="25" name="Group 4">
            <a:extLst>
              <a:ext uri="{FF2B5EF4-FFF2-40B4-BE49-F238E27FC236}">
                <a16:creationId xmlns:a16="http://schemas.microsoft.com/office/drawing/2014/main" id="{B9C70B51-DF42-3724-13E6-D72BC502627B}"/>
              </a:ext>
            </a:extLst>
          </p:cNvPr>
          <p:cNvGrpSpPr>
            <a:grpSpLocks noChangeAspect="1"/>
          </p:cNvGrpSpPr>
          <p:nvPr/>
        </p:nvGrpSpPr>
        <p:grpSpPr bwMode="auto">
          <a:xfrm>
            <a:off x="2135420" y="4540776"/>
            <a:ext cx="1866066" cy="1852364"/>
            <a:chOff x="469" y="1031"/>
            <a:chExt cx="681" cy="676"/>
          </a:xfrm>
          <a:solidFill>
            <a:schemeClr val="accent1">
              <a:lumMod val="75000"/>
            </a:schemeClr>
          </a:solidFill>
        </p:grpSpPr>
        <p:sp>
          <p:nvSpPr>
            <p:cNvPr id="26" name="Freeform 5">
              <a:extLst>
                <a:ext uri="{FF2B5EF4-FFF2-40B4-BE49-F238E27FC236}">
                  <a16:creationId xmlns:a16="http://schemas.microsoft.com/office/drawing/2014/main" id="{3A35FF8F-BF29-E8DA-54BA-C5EB463B53BB}"/>
                </a:ext>
              </a:extLst>
            </p:cNvPr>
            <p:cNvSpPr>
              <a:spLocks noEditPoints="1"/>
            </p:cNvSpPr>
            <p:nvPr/>
          </p:nvSpPr>
          <p:spPr bwMode="auto">
            <a:xfrm>
              <a:off x="469" y="1031"/>
              <a:ext cx="681" cy="676"/>
            </a:xfrm>
            <a:custGeom>
              <a:avLst/>
              <a:gdLst>
                <a:gd name="T0" fmla="*/ 893 w 902"/>
                <a:gd name="T1" fmla="*/ 862 h 900"/>
                <a:gd name="T2" fmla="*/ 668 w 902"/>
                <a:gd name="T3" fmla="*/ 637 h 900"/>
                <a:gd name="T4" fmla="*/ 668 w 902"/>
                <a:gd name="T5" fmla="*/ 636 h 900"/>
                <a:gd name="T6" fmla="*/ 765 w 902"/>
                <a:gd name="T7" fmla="*/ 383 h 900"/>
                <a:gd name="T8" fmla="*/ 383 w 902"/>
                <a:gd name="T9" fmla="*/ 0 h 900"/>
                <a:gd name="T10" fmla="*/ 0 w 902"/>
                <a:gd name="T11" fmla="*/ 383 h 900"/>
                <a:gd name="T12" fmla="*/ 383 w 902"/>
                <a:gd name="T13" fmla="*/ 765 h 900"/>
                <a:gd name="T14" fmla="*/ 636 w 902"/>
                <a:gd name="T15" fmla="*/ 668 h 900"/>
                <a:gd name="T16" fmla="*/ 637 w 902"/>
                <a:gd name="T17" fmla="*/ 668 h 900"/>
                <a:gd name="T18" fmla="*/ 862 w 902"/>
                <a:gd name="T19" fmla="*/ 893 h 900"/>
                <a:gd name="T20" fmla="*/ 878 w 902"/>
                <a:gd name="T21" fmla="*/ 900 h 900"/>
                <a:gd name="T22" fmla="*/ 893 w 902"/>
                <a:gd name="T23" fmla="*/ 893 h 900"/>
                <a:gd name="T24" fmla="*/ 893 w 902"/>
                <a:gd name="T25" fmla="*/ 862 h 900"/>
                <a:gd name="T26" fmla="*/ 383 w 902"/>
                <a:gd name="T27" fmla="*/ 720 h 900"/>
                <a:gd name="T28" fmla="*/ 45 w 902"/>
                <a:gd name="T29" fmla="*/ 383 h 900"/>
                <a:gd name="T30" fmla="*/ 383 w 902"/>
                <a:gd name="T31" fmla="*/ 45 h 900"/>
                <a:gd name="T32" fmla="*/ 720 w 902"/>
                <a:gd name="T33" fmla="*/ 383 h 900"/>
                <a:gd name="T34" fmla="*/ 383 w 902"/>
                <a:gd name="T35" fmla="*/ 720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2" h="900">
                  <a:moveTo>
                    <a:pt x="893" y="862"/>
                  </a:moveTo>
                  <a:cubicBezTo>
                    <a:pt x="668" y="637"/>
                    <a:pt x="668" y="637"/>
                    <a:pt x="668" y="637"/>
                  </a:cubicBezTo>
                  <a:cubicBezTo>
                    <a:pt x="668" y="636"/>
                    <a:pt x="668" y="636"/>
                    <a:pt x="668" y="636"/>
                  </a:cubicBezTo>
                  <a:cubicBezTo>
                    <a:pt x="728" y="569"/>
                    <a:pt x="765" y="480"/>
                    <a:pt x="765" y="383"/>
                  </a:cubicBezTo>
                  <a:cubicBezTo>
                    <a:pt x="765" y="171"/>
                    <a:pt x="594" y="0"/>
                    <a:pt x="383" y="0"/>
                  </a:cubicBezTo>
                  <a:cubicBezTo>
                    <a:pt x="171" y="0"/>
                    <a:pt x="0" y="171"/>
                    <a:pt x="0" y="383"/>
                  </a:cubicBezTo>
                  <a:cubicBezTo>
                    <a:pt x="0" y="594"/>
                    <a:pt x="171" y="765"/>
                    <a:pt x="383" y="765"/>
                  </a:cubicBezTo>
                  <a:cubicBezTo>
                    <a:pt x="480" y="765"/>
                    <a:pt x="569" y="728"/>
                    <a:pt x="636" y="668"/>
                  </a:cubicBezTo>
                  <a:cubicBezTo>
                    <a:pt x="636" y="668"/>
                    <a:pt x="636" y="668"/>
                    <a:pt x="637" y="668"/>
                  </a:cubicBezTo>
                  <a:cubicBezTo>
                    <a:pt x="862" y="893"/>
                    <a:pt x="862" y="893"/>
                    <a:pt x="862" y="893"/>
                  </a:cubicBezTo>
                  <a:cubicBezTo>
                    <a:pt x="866" y="898"/>
                    <a:pt x="872" y="900"/>
                    <a:pt x="878" y="900"/>
                  </a:cubicBezTo>
                  <a:cubicBezTo>
                    <a:pt x="883" y="900"/>
                    <a:pt x="889" y="898"/>
                    <a:pt x="893" y="893"/>
                  </a:cubicBezTo>
                  <a:cubicBezTo>
                    <a:pt x="902" y="885"/>
                    <a:pt x="902" y="870"/>
                    <a:pt x="893" y="862"/>
                  </a:cubicBezTo>
                  <a:close/>
                  <a:moveTo>
                    <a:pt x="383" y="720"/>
                  </a:moveTo>
                  <a:cubicBezTo>
                    <a:pt x="196" y="720"/>
                    <a:pt x="45" y="569"/>
                    <a:pt x="45" y="383"/>
                  </a:cubicBezTo>
                  <a:cubicBezTo>
                    <a:pt x="45" y="196"/>
                    <a:pt x="196" y="45"/>
                    <a:pt x="383" y="45"/>
                  </a:cubicBezTo>
                  <a:cubicBezTo>
                    <a:pt x="569" y="45"/>
                    <a:pt x="720" y="196"/>
                    <a:pt x="720" y="383"/>
                  </a:cubicBezTo>
                  <a:cubicBezTo>
                    <a:pt x="720" y="569"/>
                    <a:pt x="569" y="720"/>
                    <a:pt x="383" y="720"/>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27" name="Freeform 6">
              <a:extLst>
                <a:ext uri="{FF2B5EF4-FFF2-40B4-BE49-F238E27FC236}">
                  <a16:creationId xmlns:a16="http://schemas.microsoft.com/office/drawing/2014/main" id="{1E9C1558-A896-9CCD-2431-ACE255380290}"/>
                </a:ext>
              </a:extLst>
            </p:cNvPr>
            <p:cNvSpPr>
              <a:spLocks noEditPoints="1"/>
            </p:cNvSpPr>
            <p:nvPr/>
          </p:nvSpPr>
          <p:spPr bwMode="auto">
            <a:xfrm>
              <a:off x="569" y="1200"/>
              <a:ext cx="378" cy="236"/>
            </a:xfrm>
            <a:custGeom>
              <a:avLst/>
              <a:gdLst>
                <a:gd name="T0" fmla="*/ 488 w 501"/>
                <a:gd name="T1" fmla="*/ 129 h 315"/>
                <a:gd name="T2" fmla="*/ 251 w 501"/>
                <a:gd name="T3" fmla="*/ 0 h 315"/>
                <a:gd name="T4" fmla="*/ 13 w 501"/>
                <a:gd name="T5" fmla="*/ 129 h 315"/>
                <a:gd name="T6" fmla="*/ 13 w 501"/>
                <a:gd name="T7" fmla="*/ 186 h 315"/>
                <a:gd name="T8" fmla="*/ 251 w 501"/>
                <a:gd name="T9" fmla="*/ 315 h 315"/>
                <a:gd name="T10" fmla="*/ 488 w 501"/>
                <a:gd name="T11" fmla="*/ 186 h 315"/>
                <a:gd name="T12" fmla="*/ 488 w 501"/>
                <a:gd name="T13" fmla="*/ 129 h 315"/>
                <a:gd name="T14" fmla="*/ 251 w 501"/>
                <a:gd name="T15" fmla="*/ 270 h 315"/>
                <a:gd name="T16" fmla="*/ 48 w 501"/>
                <a:gd name="T17" fmla="*/ 158 h 315"/>
                <a:gd name="T18" fmla="*/ 251 w 501"/>
                <a:gd name="T19" fmla="*/ 45 h 315"/>
                <a:gd name="T20" fmla="*/ 453 w 501"/>
                <a:gd name="T21" fmla="*/ 158 h 315"/>
                <a:gd name="T22" fmla="*/ 251 w 501"/>
                <a:gd name="T23" fmla="*/ 27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315">
                  <a:moveTo>
                    <a:pt x="488" y="129"/>
                  </a:moveTo>
                  <a:cubicBezTo>
                    <a:pt x="484" y="124"/>
                    <a:pt x="382" y="0"/>
                    <a:pt x="251" y="0"/>
                  </a:cubicBezTo>
                  <a:cubicBezTo>
                    <a:pt x="119" y="0"/>
                    <a:pt x="17" y="124"/>
                    <a:pt x="13" y="129"/>
                  </a:cubicBezTo>
                  <a:cubicBezTo>
                    <a:pt x="0" y="146"/>
                    <a:pt x="0" y="169"/>
                    <a:pt x="13" y="186"/>
                  </a:cubicBezTo>
                  <a:cubicBezTo>
                    <a:pt x="17" y="191"/>
                    <a:pt x="119" y="315"/>
                    <a:pt x="251" y="315"/>
                  </a:cubicBezTo>
                  <a:cubicBezTo>
                    <a:pt x="382" y="315"/>
                    <a:pt x="484" y="191"/>
                    <a:pt x="488" y="186"/>
                  </a:cubicBezTo>
                  <a:cubicBezTo>
                    <a:pt x="501" y="169"/>
                    <a:pt x="501" y="146"/>
                    <a:pt x="488" y="129"/>
                  </a:cubicBezTo>
                  <a:close/>
                  <a:moveTo>
                    <a:pt x="251" y="270"/>
                  </a:moveTo>
                  <a:cubicBezTo>
                    <a:pt x="139" y="270"/>
                    <a:pt x="48" y="158"/>
                    <a:pt x="48" y="158"/>
                  </a:cubicBezTo>
                  <a:cubicBezTo>
                    <a:pt x="48" y="158"/>
                    <a:pt x="139" y="45"/>
                    <a:pt x="251" y="45"/>
                  </a:cubicBezTo>
                  <a:cubicBezTo>
                    <a:pt x="362" y="45"/>
                    <a:pt x="453" y="158"/>
                    <a:pt x="453" y="158"/>
                  </a:cubicBezTo>
                  <a:cubicBezTo>
                    <a:pt x="453" y="158"/>
                    <a:pt x="362" y="270"/>
                    <a:pt x="251" y="270"/>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28" name="Freeform 7">
              <a:extLst>
                <a:ext uri="{FF2B5EF4-FFF2-40B4-BE49-F238E27FC236}">
                  <a16:creationId xmlns:a16="http://schemas.microsoft.com/office/drawing/2014/main" id="{1FDAA590-5898-08BD-C4B0-DEFABDA322F1}"/>
                </a:ext>
              </a:extLst>
            </p:cNvPr>
            <p:cNvSpPr>
              <a:spLocks noEditPoints="1"/>
            </p:cNvSpPr>
            <p:nvPr/>
          </p:nvSpPr>
          <p:spPr bwMode="auto">
            <a:xfrm>
              <a:off x="690" y="1251"/>
              <a:ext cx="136" cy="135"/>
            </a:xfrm>
            <a:custGeom>
              <a:avLst/>
              <a:gdLst>
                <a:gd name="T0" fmla="*/ 90 w 180"/>
                <a:gd name="T1" fmla="*/ 0 h 180"/>
                <a:gd name="T2" fmla="*/ 0 w 180"/>
                <a:gd name="T3" fmla="*/ 90 h 180"/>
                <a:gd name="T4" fmla="*/ 90 w 180"/>
                <a:gd name="T5" fmla="*/ 180 h 180"/>
                <a:gd name="T6" fmla="*/ 180 w 180"/>
                <a:gd name="T7" fmla="*/ 90 h 180"/>
                <a:gd name="T8" fmla="*/ 90 w 180"/>
                <a:gd name="T9" fmla="*/ 0 h 180"/>
                <a:gd name="T10" fmla="*/ 90 w 180"/>
                <a:gd name="T11" fmla="*/ 135 h 180"/>
                <a:gd name="T12" fmla="*/ 45 w 180"/>
                <a:gd name="T13" fmla="*/ 90 h 180"/>
                <a:gd name="T14" fmla="*/ 90 w 180"/>
                <a:gd name="T15" fmla="*/ 45 h 180"/>
                <a:gd name="T16" fmla="*/ 135 w 180"/>
                <a:gd name="T17" fmla="*/ 90 h 180"/>
                <a:gd name="T18" fmla="*/ 90 w 180"/>
                <a:gd name="T19"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0"/>
                  </a:moveTo>
                  <a:cubicBezTo>
                    <a:pt x="40" y="0"/>
                    <a:pt x="0" y="40"/>
                    <a:pt x="0" y="90"/>
                  </a:cubicBezTo>
                  <a:cubicBezTo>
                    <a:pt x="0" y="139"/>
                    <a:pt x="40" y="180"/>
                    <a:pt x="90" y="180"/>
                  </a:cubicBezTo>
                  <a:cubicBezTo>
                    <a:pt x="139" y="180"/>
                    <a:pt x="180" y="139"/>
                    <a:pt x="180" y="90"/>
                  </a:cubicBezTo>
                  <a:cubicBezTo>
                    <a:pt x="180" y="40"/>
                    <a:pt x="139" y="0"/>
                    <a:pt x="90" y="0"/>
                  </a:cubicBezTo>
                  <a:close/>
                  <a:moveTo>
                    <a:pt x="90" y="135"/>
                  </a:moveTo>
                  <a:cubicBezTo>
                    <a:pt x="65" y="135"/>
                    <a:pt x="45" y="114"/>
                    <a:pt x="45" y="90"/>
                  </a:cubicBezTo>
                  <a:cubicBezTo>
                    <a:pt x="45" y="65"/>
                    <a:pt x="65" y="45"/>
                    <a:pt x="90" y="45"/>
                  </a:cubicBezTo>
                  <a:cubicBezTo>
                    <a:pt x="114" y="45"/>
                    <a:pt x="135" y="65"/>
                    <a:pt x="135" y="90"/>
                  </a:cubicBezTo>
                  <a:cubicBezTo>
                    <a:pt x="135" y="114"/>
                    <a:pt x="114" y="135"/>
                    <a:pt x="90" y="135"/>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grpSp>
      <p:grpSp>
        <p:nvGrpSpPr>
          <p:cNvPr id="29" name="Group 10">
            <a:extLst>
              <a:ext uri="{FF2B5EF4-FFF2-40B4-BE49-F238E27FC236}">
                <a16:creationId xmlns:a16="http://schemas.microsoft.com/office/drawing/2014/main" id="{BE250115-3E2B-467A-AEBC-F0B07E413ACD}"/>
              </a:ext>
            </a:extLst>
          </p:cNvPr>
          <p:cNvGrpSpPr>
            <a:grpSpLocks noChangeAspect="1"/>
          </p:cNvGrpSpPr>
          <p:nvPr/>
        </p:nvGrpSpPr>
        <p:grpSpPr bwMode="auto">
          <a:xfrm>
            <a:off x="6948885" y="4283859"/>
            <a:ext cx="1483116" cy="2109282"/>
            <a:chOff x="-1011" y="1986"/>
            <a:chExt cx="829" cy="1179"/>
          </a:xfrm>
          <a:solidFill>
            <a:schemeClr val="accent1">
              <a:lumMod val="75000"/>
            </a:schemeClr>
          </a:solidFill>
        </p:grpSpPr>
        <p:sp>
          <p:nvSpPr>
            <p:cNvPr id="30" name="Freeform 11">
              <a:extLst>
                <a:ext uri="{FF2B5EF4-FFF2-40B4-BE49-F238E27FC236}">
                  <a16:creationId xmlns:a16="http://schemas.microsoft.com/office/drawing/2014/main" id="{D4B5E3B8-2979-5E3E-A53A-DE5CEF924BB4}"/>
                </a:ext>
              </a:extLst>
            </p:cNvPr>
            <p:cNvSpPr>
              <a:spLocks noEditPoints="1"/>
            </p:cNvSpPr>
            <p:nvPr/>
          </p:nvSpPr>
          <p:spPr bwMode="auto">
            <a:xfrm>
              <a:off x="-1011" y="1986"/>
              <a:ext cx="829" cy="1179"/>
            </a:xfrm>
            <a:custGeom>
              <a:avLst/>
              <a:gdLst>
                <a:gd name="T0" fmla="*/ 1021 w 1100"/>
                <a:gd name="T1" fmla="*/ 628 h 1570"/>
                <a:gd name="T2" fmla="*/ 943 w 1100"/>
                <a:gd name="T3" fmla="*/ 628 h 1570"/>
                <a:gd name="T4" fmla="*/ 943 w 1100"/>
                <a:gd name="T5" fmla="*/ 392 h 1570"/>
                <a:gd name="T6" fmla="*/ 550 w 1100"/>
                <a:gd name="T7" fmla="*/ 0 h 1570"/>
                <a:gd name="T8" fmla="*/ 157 w 1100"/>
                <a:gd name="T9" fmla="*/ 392 h 1570"/>
                <a:gd name="T10" fmla="*/ 157 w 1100"/>
                <a:gd name="T11" fmla="*/ 628 h 1570"/>
                <a:gd name="T12" fmla="*/ 79 w 1100"/>
                <a:gd name="T13" fmla="*/ 628 h 1570"/>
                <a:gd name="T14" fmla="*/ 0 w 1100"/>
                <a:gd name="T15" fmla="*/ 706 h 1570"/>
                <a:gd name="T16" fmla="*/ 0 w 1100"/>
                <a:gd name="T17" fmla="*/ 1492 h 1570"/>
                <a:gd name="T18" fmla="*/ 79 w 1100"/>
                <a:gd name="T19" fmla="*/ 1570 h 1570"/>
                <a:gd name="T20" fmla="*/ 1021 w 1100"/>
                <a:gd name="T21" fmla="*/ 1570 h 1570"/>
                <a:gd name="T22" fmla="*/ 1100 w 1100"/>
                <a:gd name="T23" fmla="*/ 1492 h 1570"/>
                <a:gd name="T24" fmla="*/ 1100 w 1100"/>
                <a:gd name="T25" fmla="*/ 706 h 1570"/>
                <a:gd name="T26" fmla="*/ 1021 w 1100"/>
                <a:gd name="T27" fmla="*/ 628 h 1570"/>
                <a:gd name="T28" fmla="*/ 236 w 1100"/>
                <a:gd name="T29" fmla="*/ 392 h 1570"/>
                <a:gd name="T30" fmla="*/ 550 w 1100"/>
                <a:gd name="T31" fmla="*/ 78 h 1570"/>
                <a:gd name="T32" fmla="*/ 864 w 1100"/>
                <a:gd name="T33" fmla="*/ 392 h 1570"/>
                <a:gd name="T34" fmla="*/ 864 w 1100"/>
                <a:gd name="T35" fmla="*/ 628 h 1570"/>
                <a:gd name="T36" fmla="*/ 236 w 1100"/>
                <a:gd name="T37" fmla="*/ 628 h 1570"/>
                <a:gd name="T38" fmla="*/ 236 w 1100"/>
                <a:gd name="T39" fmla="*/ 392 h 1570"/>
                <a:gd name="T40" fmla="*/ 1021 w 1100"/>
                <a:gd name="T41" fmla="*/ 1492 h 1570"/>
                <a:gd name="T42" fmla="*/ 79 w 1100"/>
                <a:gd name="T43" fmla="*/ 1492 h 1570"/>
                <a:gd name="T44" fmla="*/ 79 w 1100"/>
                <a:gd name="T45" fmla="*/ 706 h 1570"/>
                <a:gd name="T46" fmla="*/ 1021 w 1100"/>
                <a:gd name="T47" fmla="*/ 706 h 1570"/>
                <a:gd name="T48" fmla="*/ 1021 w 1100"/>
                <a:gd name="T49" fmla="*/ 1492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00" h="1570">
                  <a:moveTo>
                    <a:pt x="1021" y="628"/>
                  </a:moveTo>
                  <a:cubicBezTo>
                    <a:pt x="943" y="628"/>
                    <a:pt x="943" y="628"/>
                    <a:pt x="943" y="628"/>
                  </a:cubicBezTo>
                  <a:cubicBezTo>
                    <a:pt x="943" y="392"/>
                    <a:pt x="943" y="392"/>
                    <a:pt x="943" y="392"/>
                  </a:cubicBezTo>
                  <a:cubicBezTo>
                    <a:pt x="943" y="176"/>
                    <a:pt x="767" y="0"/>
                    <a:pt x="550" y="0"/>
                  </a:cubicBezTo>
                  <a:cubicBezTo>
                    <a:pt x="333" y="0"/>
                    <a:pt x="157" y="176"/>
                    <a:pt x="157" y="392"/>
                  </a:cubicBezTo>
                  <a:cubicBezTo>
                    <a:pt x="157" y="628"/>
                    <a:pt x="157" y="628"/>
                    <a:pt x="157" y="628"/>
                  </a:cubicBezTo>
                  <a:cubicBezTo>
                    <a:pt x="79" y="628"/>
                    <a:pt x="79" y="628"/>
                    <a:pt x="79" y="628"/>
                  </a:cubicBezTo>
                  <a:cubicBezTo>
                    <a:pt x="35" y="628"/>
                    <a:pt x="0" y="663"/>
                    <a:pt x="0" y="706"/>
                  </a:cubicBezTo>
                  <a:cubicBezTo>
                    <a:pt x="0" y="1492"/>
                    <a:pt x="0" y="1492"/>
                    <a:pt x="0" y="1492"/>
                  </a:cubicBezTo>
                  <a:cubicBezTo>
                    <a:pt x="0" y="1535"/>
                    <a:pt x="35" y="1570"/>
                    <a:pt x="79" y="1570"/>
                  </a:cubicBezTo>
                  <a:cubicBezTo>
                    <a:pt x="1021" y="1570"/>
                    <a:pt x="1021" y="1570"/>
                    <a:pt x="1021" y="1570"/>
                  </a:cubicBezTo>
                  <a:cubicBezTo>
                    <a:pt x="1065" y="1570"/>
                    <a:pt x="1100" y="1535"/>
                    <a:pt x="1100" y="1492"/>
                  </a:cubicBezTo>
                  <a:cubicBezTo>
                    <a:pt x="1100" y="706"/>
                    <a:pt x="1100" y="706"/>
                    <a:pt x="1100" y="706"/>
                  </a:cubicBezTo>
                  <a:cubicBezTo>
                    <a:pt x="1100" y="663"/>
                    <a:pt x="1065" y="628"/>
                    <a:pt x="1021" y="628"/>
                  </a:cubicBezTo>
                  <a:close/>
                  <a:moveTo>
                    <a:pt x="236" y="392"/>
                  </a:moveTo>
                  <a:cubicBezTo>
                    <a:pt x="236" y="219"/>
                    <a:pt x="377" y="78"/>
                    <a:pt x="550" y="78"/>
                  </a:cubicBezTo>
                  <a:cubicBezTo>
                    <a:pt x="723" y="78"/>
                    <a:pt x="864" y="219"/>
                    <a:pt x="864" y="392"/>
                  </a:cubicBezTo>
                  <a:cubicBezTo>
                    <a:pt x="864" y="628"/>
                    <a:pt x="864" y="628"/>
                    <a:pt x="864" y="628"/>
                  </a:cubicBezTo>
                  <a:cubicBezTo>
                    <a:pt x="236" y="628"/>
                    <a:pt x="236" y="628"/>
                    <a:pt x="236" y="628"/>
                  </a:cubicBezTo>
                  <a:lnTo>
                    <a:pt x="236" y="392"/>
                  </a:lnTo>
                  <a:close/>
                  <a:moveTo>
                    <a:pt x="1021" y="1492"/>
                  </a:moveTo>
                  <a:cubicBezTo>
                    <a:pt x="79" y="1492"/>
                    <a:pt x="79" y="1492"/>
                    <a:pt x="79" y="1492"/>
                  </a:cubicBezTo>
                  <a:cubicBezTo>
                    <a:pt x="79" y="706"/>
                    <a:pt x="79" y="706"/>
                    <a:pt x="79" y="706"/>
                  </a:cubicBezTo>
                  <a:cubicBezTo>
                    <a:pt x="1021" y="706"/>
                    <a:pt x="1021" y="706"/>
                    <a:pt x="1021" y="706"/>
                  </a:cubicBezTo>
                  <a:lnTo>
                    <a:pt x="1021" y="1492"/>
                  </a:ln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31" name="Freeform 12">
              <a:extLst>
                <a:ext uri="{FF2B5EF4-FFF2-40B4-BE49-F238E27FC236}">
                  <a16:creationId xmlns:a16="http://schemas.microsoft.com/office/drawing/2014/main" id="{67E35F4E-1E43-81CC-955F-D72ACE5699D9}"/>
                </a:ext>
              </a:extLst>
            </p:cNvPr>
            <p:cNvSpPr>
              <a:spLocks noEditPoints="1"/>
            </p:cNvSpPr>
            <p:nvPr/>
          </p:nvSpPr>
          <p:spPr bwMode="auto">
            <a:xfrm>
              <a:off x="-685" y="2694"/>
              <a:ext cx="178" cy="265"/>
            </a:xfrm>
            <a:custGeom>
              <a:avLst/>
              <a:gdLst>
                <a:gd name="T0" fmla="*/ 79 w 236"/>
                <a:gd name="T1" fmla="*/ 228 h 353"/>
                <a:gd name="T2" fmla="*/ 79 w 236"/>
                <a:gd name="T3" fmla="*/ 353 h 353"/>
                <a:gd name="T4" fmla="*/ 157 w 236"/>
                <a:gd name="T5" fmla="*/ 353 h 353"/>
                <a:gd name="T6" fmla="*/ 157 w 236"/>
                <a:gd name="T7" fmla="*/ 228 h 353"/>
                <a:gd name="T8" fmla="*/ 236 w 236"/>
                <a:gd name="T9" fmla="*/ 118 h 353"/>
                <a:gd name="T10" fmla="*/ 118 w 236"/>
                <a:gd name="T11" fmla="*/ 0 h 353"/>
                <a:gd name="T12" fmla="*/ 0 w 236"/>
                <a:gd name="T13" fmla="*/ 118 h 353"/>
                <a:gd name="T14" fmla="*/ 79 w 236"/>
                <a:gd name="T15" fmla="*/ 228 h 353"/>
                <a:gd name="T16" fmla="*/ 118 w 236"/>
                <a:gd name="T17" fmla="*/ 79 h 353"/>
                <a:gd name="T18" fmla="*/ 157 w 236"/>
                <a:gd name="T19" fmla="*/ 118 h 353"/>
                <a:gd name="T20" fmla="*/ 118 w 236"/>
                <a:gd name="T21" fmla="*/ 157 h 353"/>
                <a:gd name="T22" fmla="*/ 79 w 236"/>
                <a:gd name="T23" fmla="*/ 118 h 353"/>
                <a:gd name="T24" fmla="*/ 118 w 236"/>
                <a:gd name="T25" fmla="*/ 79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353">
                  <a:moveTo>
                    <a:pt x="79" y="228"/>
                  </a:moveTo>
                  <a:cubicBezTo>
                    <a:pt x="79" y="353"/>
                    <a:pt x="79" y="353"/>
                    <a:pt x="79" y="353"/>
                  </a:cubicBezTo>
                  <a:cubicBezTo>
                    <a:pt x="157" y="353"/>
                    <a:pt x="157" y="353"/>
                    <a:pt x="157" y="353"/>
                  </a:cubicBezTo>
                  <a:cubicBezTo>
                    <a:pt x="157" y="228"/>
                    <a:pt x="157" y="228"/>
                    <a:pt x="157" y="228"/>
                  </a:cubicBezTo>
                  <a:cubicBezTo>
                    <a:pt x="203" y="212"/>
                    <a:pt x="236" y="169"/>
                    <a:pt x="236" y="118"/>
                  </a:cubicBezTo>
                  <a:cubicBezTo>
                    <a:pt x="236" y="53"/>
                    <a:pt x="183" y="0"/>
                    <a:pt x="118" y="0"/>
                  </a:cubicBezTo>
                  <a:cubicBezTo>
                    <a:pt x="53" y="0"/>
                    <a:pt x="0" y="53"/>
                    <a:pt x="0" y="118"/>
                  </a:cubicBezTo>
                  <a:cubicBezTo>
                    <a:pt x="0" y="169"/>
                    <a:pt x="33" y="212"/>
                    <a:pt x="79" y="228"/>
                  </a:cubicBezTo>
                  <a:close/>
                  <a:moveTo>
                    <a:pt x="118" y="79"/>
                  </a:moveTo>
                  <a:cubicBezTo>
                    <a:pt x="140" y="79"/>
                    <a:pt x="157" y="96"/>
                    <a:pt x="157" y="118"/>
                  </a:cubicBezTo>
                  <a:cubicBezTo>
                    <a:pt x="157" y="139"/>
                    <a:pt x="140" y="157"/>
                    <a:pt x="118" y="157"/>
                  </a:cubicBezTo>
                  <a:cubicBezTo>
                    <a:pt x="96" y="157"/>
                    <a:pt x="79" y="139"/>
                    <a:pt x="79" y="118"/>
                  </a:cubicBezTo>
                  <a:cubicBezTo>
                    <a:pt x="79" y="96"/>
                    <a:pt x="96" y="79"/>
                    <a:pt x="118" y="79"/>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grpSp>
      <p:grpSp>
        <p:nvGrpSpPr>
          <p:cNvPr id="32" name="Group 15">
            <a:extLst>
              <a:ext uri="{FF2B5EF4-FFF2-40B4-BE49-F238E27FC236}">
                <a16:creationId xmlns:a16="http://schemas.microsoft.com/office/drawing/2014/main" id="{547D0D3C-EA9A-E986-E0D0-6C14AE1074FF}"/>
              </a:ext>
            </a:extLst>
          </p:cNvPr>
          <p:cNvGrpSpPr>
            <a:grpSpLocks noChangeAspect="1"/>
          </p:cNvGrpSpPr>
          <p:nvPr/>
        </p:nvGrpSpPr>
        <p:grpSpPr bwMode="auto">
          <a:xfrm>
            <a:off x="11405430" y="4767540"/>
            <a:ext cx="2038350" cy="1625600"/>
            <a:chOff x="3331" y="1306"/>
            <a:chExt cx="642" cy="512"/>
          </a:xfrm>
          <a:solidFill>
            <a:schemeClr val="accent1">
              <a:lumMod val="75000"/>
            </a:schemeClr>
          </a:solidFill>
        </p:grpSpPr>
        <p:sp>
          <p:nvSpPr>
            <p:cNvPr id="33" name="Freeform 16">
              <a:extLst>
                <a:ext uri="{FF2B5EF4-FFF2-40B4-BE49-F238E27FC236}">
                  <a16:creationId xmlns:a16="http://schemas.microsoft.com/office/drawing/2014/main" id="{4518B88C-9FC5-8CC2-144B-64EDA7315450}"/>
                </a:ext>
              </a:extLst>
            </p:cNvPr>
            <p:cNvSpPr>
              <a:spLocks noEditPoints="1"/>
            </p:cNvSpPr>
            <p:nvPr/>
          </p:nvSpPr>
          <p:spPr bwMode="auto">
            <a:xfrm>
              <a:off x="3331" y="1306"/>
              <a:ext cx="642" cy="512"/>
            </a:xfrm>
            <a:custGeom>
              <a:avLst/>
              <a:gdLst>
                <a:gd name="T0" fmla="*/ 1079 w 1136"/>
                <a:gd name="T1" fmla="*/ 0 h 908"/>
                <a:gd name="T2" fmla="*/ 57 w 1136"/>
                <a:gd name="T3" fmla="*/ 0 h 908"/>
                <a:gd name="T4" fmla="*/ 0 w 1136"/>
                <a:gd name="T5" fmla="*/ 57 h 908"/>
                <a:gd name="T6" fmla="*/ 0 w 1136"/>
                <a:gd name="T7" fmla="*/ 738 h 908"/>
                <a:gd name="T8" fmla="*/ 57 w 1136"/>
                <a:gd name="T9" fmla="*/ 795 h 908"/>
                <a:gd name="T10" fmla="*/ 114 w 1136"/>
                <a:gd name="T11" fmla="*/ 795 h 908"/>
                <a:gd name="T12" fmla="*/ 114 w 1136"/>
                <a:gd name="T13" fmla="*/ 851 h 908"/>
                <a:gd name="T14" fmla="*/ 171 w 1136"/>
                <a:gd name="T15" fmla="*/ 908 h 908"/>
                <a:gd name="T16" fmla="*/ 965 w 1136"/>
                <a:gd name="T17" fmla="*/ 908 h 908"/>
                <a:gd name="T18" fmla="*/ 1022 w 1136"/>
                <a:gd name="T19" fmla="*/ 851 h 908"/>
                <a:gd name="T20" fmla="*/ 1022 w 1136"/>
                <a:gd name="T21" fmla="*/ 795 h 908"/>
                <a:gd name="T22" fmla="*/ 1079 w 1136"/>
                <a:gd name="T23" fmla="*/ 795 h 908"/>
                <a:gd name="T24" fmla="*/ 1136 w 1136"/>
                <a:gd name="T25" fmla="*/ 738 h 908"/>
                <a:gd name="T26" fmla="*/ 1136 w 1136"/>
                <a:gd name="T27" fmla="*/ 57 h 908"/>
                <a:gd name="T28" fmla="*/ 1079 w 1136"/>
                <a:gd name="T29" fmla="*/ 0 h 908"/>
                <a:gd name="T30" fmla="*/ 965 w 1136"/>
                <a:gd name="T31" fmla="*/ 851 h 908"/>
                <a:gd name="T32" fmla="*/ 171 w 1136"/>
                <a:gd name="T33" fmla="*/ 851 h 908"/>
                <a:gd name="T34" fmla="*/ 171 w 1136"/>
                <a:gd name="T35" fmla="*/ 795 h 908"/>
                <a:gd name="T36" fmla="*/ 965 w 1136"/>
                <a:gd name="T37" fmla="*/ 795 h 908"/>
                <a:gd name="T38" fmla="*/ 965 w 1136"/>
                <a:gd name="T39" fmla="*/ 851 h 908"/>
                <a:gd name="T40" fmla="*/ 1079 w 1136"/>
                <a:gd name="T41" fmla="*/ 738 h 908"/>
                <a:gd name="T42" fmla="*/ 57 w 1136"/>
                <a:gd name="T43" fmla="*/ 738 h 908"/>
                <a:gd name="T44" fmla="*/ 57 w 1136"/>
                <a:gd name="T45" fmla="*/ 57 h 908"/>
                <a:gd name="T46" fmla="*/ 1079 w 1136"/>
                <a:gd name="T47" fmla="*/ 57 h 908"/>
                <a:gd name="T48" fmla="*/ 1079 w 1136"/>
                <a:gd name="T49" fmla="*/ 738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6" h="908">
                  <a:moveTo>
                    <a:pt x="1079" y="0"/>
                  </a:moveTo>
                  <a:cubicBezTo>
                    <a:pt x="57" y="0"/>
                    <a:pt x="57" y="0"/>
                    <a:pt x="57" y="0"/>
                  </a:cubicBezTo>
                  <a:cubicBezTo>
                    <a:pt x="26" y="0"/>
                    <a:pt x="0" y="25"/>
                    <a:pt x="0" y="57"/>
                  </a:cubicBezTo>
                  <a:cubicBezTo>
                    <a:pt x="0" y="738"/>
                    <a:pt x="0" y="738"/>
                    <a:pt x="0" y="738"/>
                  </a:cubicBezTo>
                  <a:cubicBezTo>
                    <a:pt x="0" y="769"/>
                    <a:pt x="26" y="795"/>
                    <a:pt x="57" y="795"/>
                  </a:cubicBezTo>
                  <a:cubicBezTo>
                    <a:pt x="114" y="795"/>
                    <a:pt x="114" y="795"/>
                    <a:pt x="114" y="795"/>
                  </a:cubicBezTo>
                  <a:cubicBezTo>
                    <a:pt x="114" y="851"/>
                    <a:pt x="114" y="851"/>
                    <a:pt x="114" y="851"/>
                  </a:cubicBezTo>
                  <a:cubicBezTo>
                    <a:pt x="114" y="883"/>
                    <a:pt x="139" y="908"/>
                    <a:pt x="171" y="908"/>
                  </a:cubicBezTo>
                  <a:cubicBezTo>
                    <a:pt x="965" y="908"/>
                    <a:pt x="965" y="908"/>
                    <a:pt x="965" y="908"/>
                  </a:cubicBezTo>
                  <a:cubicBezTo>
                    <a:pt x="997" y="908"/>
                    <a:pt x="1022" y="883"/>
                    <a:pt x="1022" y="851"/>
                  </a:cubicBezTo>
                  <a:cubicBezTo>
                    <a:pt x="1022" y="795"/>
                    <a:pt x="1022" y="795"/>
                    <a:pt x="1022" y="795"/>
                  </a:cubicBezTo>
                  <a:cubicBezTo>
                    <a:pt x="1079" y="795"/>
                    <a:pt x="1079" y="795"/>
                    <a:pt x="1079" y="795"/>
                  </a:cubicBezTo>
                  <a:cubicBezTo>
                    <a:pt x="1110" y="795"/>
                    <a:pt x="1136" y="769"/>
                    <a:pt x="1136" y="738"/>
                  </a:cubicBezTo>
                  <a:cubicBezTo>
                    <a:pt x="1136" y="57"/>
                    <a:pt x="1136" y="57"/>
                    <a:pt x="1136" y="57"/>
                  </a:cubicBezTo>
                  <a:cubicBezTo>
                    <a:pt x="1136" y="25"/>
                    <a:pt x="1110" y="0"/>
                    <a:pt x="1079" y="0"/>
                  </a:cubicBezTo>
                  <a:close/>
                  <a:moveTo>
                    <a:pt x="965" y="851"/>
                  </a:moveTo>
                  <a:cubicBezTo>
                    <a:pt x="171" y="851"/>
                    <a:pt x="171" y="851"/>
                    <a:pt x="171" y="851"/>
                  </a:cubicBezTo>
                  <a:cubicBezTo>
                    <a:pt x="171" y="795"/>
                    <a:pt x="171" y="795"/>
                    <a:pt x="171" y="795"/>
                  </a:cubicBezTo>
                  <a:cubicBezTo>
                    <a:pt x="965" y="795"/>
                    <a:pt x="965" y="795"/>
                    <a:pt x="965" y="795"/>
                  </a:cubicBezTo>
                  <a:lnTo>
                    <a:pt x="965" y="851"/>
                  </a:lnTo>
                  <a:close/>
                  <a:moveTo>
                    <a:pt x="1079" y="738"/>
                  </a:moveTo>
                  <a:cubicBezTo>
                    <a:pt x="57" y="738"/>
                    <a:pt x="57" y="738"/>
                    <a:pt x="57" y="738"/>
                  </a:cubicBezTo>
                  <a:cubicBezTo>
                    <a:pt x="57" y="57"/>
                    <a:pt x="57" y="57"/>
                    <a:pt x="57" y="57"/>
                  </a:cubicBezTo>
                  <a:cubicBezTo>
                    <a:pt x="1079" y="57"/>
                    <a:pt x="1079" y="57"/>
                    <a:pt x="1079" y="57"/>
                  </a:cubicBezTo>
                  <a:lnTo>
                    <a:pt x="1079" y="738"/>
                  </a:ln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34" name="Freeform 17">
              <a:extLst>
                <a:ext uri="{FF2B5EF4-FFF2-40B4-BE49-F238E27FC236}">
                  <a16:creationId xmlns:a16="http://schemas.microsoft.com/office/drawing/2014/main" id="{5FD28819-2D84-893E-F7C7-8E39EBF34B42}"/>
                </a:ext>
              </a:extLst>
            </p:cNvPr>
            <p:cNvSpPr>
              <a:spLocks noEditPoints="1"/>
            </p:cNvSpPr>
            <p:nvPr/>
          </p:nvSpPr>
          <p:spPr bwMode="auto">
            <a:xfrm>
              <a:off x="3396" y="1370"/>
              <a:ext cx="512" cy="320"/>
            </a:xfrm>
            <a:custGeom>
              <a:avLst/>
              <a:gdLst>
                <a:gd name="T0" fmla="*/ 57 w 908"/>
                <a:gd name="T1" fmla="*/ 568 h 568"/>
                <a:gd name="T2" fmla="*/ 851 w 908"/>
                <a:gd name="T3" fmla="*/ 568 h 568"/>
                <a:gd name="T4" fmla="*/ 908 w 908"/>
                <a:gd name="T5" fmla="*/ 511 h 568"/>
                <a:gd name="T6" fmla="*/ 908 w 908"/>
                <a:gd name="T7" fmla="*/ 57 h 568"/>
                <a:gd name="T8" fmla="*/ 851 w 908"/>
                <a:gd name="T9" fmla="*/ 0 h 568"/>
                <a:gd name="T10" fmla="*/ 57 w 908"/>
                <a:gd name="T11" fmla="*/ 0 h 568"/>
                <a:gd name="T12" fmla="*/ 0 w 908"/>
                <a:gd name="T13" fmla="*/ 57 h 568"/>
                <a:gd name="T14" fmla="*/ 0 w 908"/>
                <a:gd name="T15" fmla="*/ 511 h 568"/>
                <a:gd name="T16" fmla="*/ 57 w 908"/>
                <a:gd name="T17" fmla="*/ 568 h 568"/>
                <a:gd name="T18" fmla="*/ 57 w 908"/>
                <a:gd name="T19" fmla="*/ 57 h 568"/>
                <a:gd name="T20" fmla="*/ 851 w 908"/>
                <a:gd name="T21" fmla="*/ 57 h 568"/>
                <a:gd name="T22" fmla="*/ 851 w 908"/>
                <a:gd name="T23" fmla="*/ 511 h 568"/>
                <a:gd name="T24" fmla="*/ 57 w 908"/>
                <a:gd name="T25" fmla="*/ 511 h 568"/>
                <a:gd name="T26" fmla="*/ 57 w 908"/>
                <a:gd name="T27" fmla="*/ 57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8" h="568">
                  <a:moveTo>
                    <a:pt x="57" y="568"/>
                  </a:moveTo>
                  <a:cubicBezTo>
                    <a:pt x="851" y="568"/>
                    <a:pt x="851" y="568"/>
                    <a:pt x="851" y="568"/>
                  </a:cubicBezTo>
                  <a:cubicBezTo>
                    <a:pt x="883" y="568"/>
                    <a:pt x="908" y="543"/>
                    <a:pt x="908" y="511"/>
                  </a:cubicBezTo>
                  <a:cubicBezTo>
                    <a:pt x="908" y="57"/>
                    <a:pt x="908" y="57"/>
                    <a:pt x="908" y="57"/>
                  </a:cubicBezTo>
                  <a:cubicBezTo>
                    <a:pt x="908" y="26"/>
                    <a:pt x="883" y="0"/>
                    <a:pt x="851" y="0"/>
                  </a:cubicBezTo>
                  <a:cubicBezTo>
                    <a:pt x="57" y="0"/>
                    <a:pt x="57" y="0"/>
                    <a:pt x="57" y="0"/>
                  </a:cubicBezTo>
                  <a:cubicBezTo>
                    <a:pt x="25" y="0"/>
                    <a:pt x="0" y="26"/>
                    <a:pt x="0" y="57"/>
                  </a:cubicBezTo>
                  <a:cubicBezTo>
                    <a:pt x="0" y="511"/>
                    <a:pt x="0" y="511"/>
                    <a:pt x="0" y="511"/>
                  </a:cubicBezTo>
                  <a:cubicBezTo>
                    <a:pt x="0" y="543"/>
                    <a:pt x="25" y="568"/>
                    <a:pt x="57" y="568"/>
                  </a:cubicBezTo>
                  <a:close/>
                  <a:moveTo>
                    <a:pt x="57" y="57"/>
                  </a:moveTo>
                  <a:cubicBezTo>
                    <a:pt x="851" y="57"/>
                    <a:pt x="851" y="57"/>
                    <a:pt x="851" y="57"/>
                  </a:cubicBezTo>
                  <a:cubicBezTo>
                    <a:pt x="851" y="511"/>
                    <a:pt x="851" y="511"/>
                    <a:pt x="851" y="511"/>
                  </a:cubicBezTo>
                  <a:cubicBezTo>
                    <a:pt x="57" y="511"/>
                    <a:pt x="57" y="511"/>
                    <a:pt x="57" y="511"/>
                  </a:cubicBezTo>
                  <a:lnTo>
                    <a:pt x="57" y="57"/>
                  </a:ln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35" name="Freeform 18">
              <a:extLst>
                <a:ext uri="{FF2B5EF4-FFF2-40B4-BE49-F238E27FC236}">
                  <a16:creationId xmlns:a16="http://schemas.microsoft.com/office/drawing/2014/main" id="{068486F7-594C-3323-196A-7FB86AF22733}"/>
                </a:ext>
              </a:extLst>
            </p:cNvPr>
            <p:cNvSpPr>
              <a:spLocks/>
            </p:cNvSpPr>
            <p:nvPr/>
          </p:nvSpPr>
          <p:spPr bwMode="auto">
            <a:xfrm>
              <a:off x="3460" y="1433"/>
              <a:ext cx="384" cy="193"/>
            </a:xfrm>
            <a:custGeom>
              <a:avLst/>
              <a:gdLst>
                <a:gd name="T0" fmla="*/ 546 w 682"/>
                <a:gd name="T1" fmla="*/ 155 h 344"/>
                <a:gd name="T2" fmla="*/ 455 w 682"/>
                <a:gd name="T3" fmla="*/ 270 h 344"/>
                <a:gd name="T4" fmla="*/ 250 w 682"/>
                <a:gd name="T5" fmla="*/ 14 h 344"/>
                <a:gd name="T6" fmla="*/ 205 w 682"/>
                <a:gd name="T7" fmla="*/ 14 h 344"/>
                <a:gd name="T8" fmla="*/ 100 w 682"/>
                <a:gd name="T9" fmla="*/ 145 h 344"/>
                <a:gd name="T10" fmla="*/ 0 w 682"/>
                <a:gd name="T11" fmla="*/ 145 h 344"/>
                <a:gd name="T12" fmla="*/ 0 w 682"/>
                <a:gd name="T13" fmla="*/ 202 h 344"/>
                <a:gd name="T14" fmla="*/ 114 w 682"/>
                <a:gd name="T15" fmla="*/ 202 h 344"/>
                <a:gd name="T16" fmla="*/ 136 w 682"/>
                <a:gd name="T17" fmla="*/ 191 h 344"/>
                <a:gd name="T18" fmla="*/ 227 w 682"/>
                <a:gd name="T19" fmla="*/ 77 h 344"/>
                <a:gd name="T20" fmla="*/ 432 w 682"/>
                <a:gd name="T21" fmla="*/ 333 h 344"/>
                <a:gd name="T22" fmla="*/ 455 w 682"/>
                <a:gd name="T23" fmla="*/ 344 h 344"/>
                <a:gd name="T24" fmla="*/ 477 w 682"/>
                <a:gd name="T25" fmla="*/ 333 h 344"/>
                <a:gd name="T26" fmla="*/ 582 w 682"/>
                <a:gd name="T27" fmla="*/ 202 h 344"/>
                <a:gd name="T28" fmla="*/ 682 w 682"/>
                <a:gd name="T29" fmla="*/ 202 h 344"/>
                <a:gd name="T30" fmla="*/ 682 w 682"/>
                <a:gd name="T31" fmla="*/ 145 h 344"/>
                <a:gd name="T32" fmla="*/ 568 w 682"/>
                <a:gd name="T33" fmla="*/ 145 h 344"/>
                <a:gd name="T34" fmla="*/ 546 w 682"/>
                <a:gd name="T35" fmla="*/ 15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2" h="344">
                  <a:moveTo>
                    <a:pt x="546" y="155"/>
                  </a:moveTo>
                  <a:cubicBezTo>
                    <a:pt x="455" y="270"/>
                    <a:pt x="455" y="270"/>
                    <a:pt x="455" y="270"/>
                  </a:cubicBezTo>
                  <a:cubicBezTo>
                    <a:pt x="250" y="14"/>
                    <a:pt x="250" y="14"/>
                    <a:pt x="250" y="14"/>
                  </a:cubicBezTo>
                  <a:cubicBezTo>
                    <a:pt x="239" y="0"/>
                    <a:pt x="216" y="0"/>
                    <a:pt x="205" y="14"/>
                  </a:cubicBezTo>
                  <a:cubicBezTo>
                    <a:pt x="100" y="145"/>
                    <a:pt x="100" y="145"/>
                    <a:pt x="100" y="145"/>
                  </a:cubicBezTo>
                  <a:cubicBezTo>
                    <a:pt x="0" y="145"/>
                    <a:pt x="0" y="145"/>
                    <a:pt x="0" y="145"/>
                  </a:cubicBezTo>
                  <a:cubicBezTo>
                    <a:pt x="0" y="202"/>
                    <a:pt x="0" y="202"/>
                    <a:pt x="0" y="202"/>
                  </a:cubicBezTo>
                  <a:cubicBezTo>
                    <a:pt x="114" y="202"/>
                    <a:pt x="114" y="202"/>
                    <a:pt x="114" y="202"/>
                  </a:cubicBezTo>
                  <a:cubicBezTo>
                    <a:pt x="123" y="202"/>
                    <a:pt x="131" y="198"/>
                    <a:pt x="136" y="191"/>
                  </a:cubicBezTo>
                  <a:cubicBezTo>
                    <a:pt x="227" y="77"/>
                    <a:pt x="227" y="77"/>
                    <a:pt x="227" y="77"/>
                  </a:cubicBezTo>
                  <a:cubicBezTo>
                    <a:pt x="432" y="333"/>
                    <a:pt x="432" y="333"/>
                    <a:pt x="432" y="333"/>
                  </a:cubicBezTo>
                  <a:cubicBezTo>
                    <a:pt x="438" y="340"/>
                    <a:pt x="446" y="344"/>
                    <a:pt x="455" y="344"/>
                  </a:cubicBezTo>
                  <a:cubicBezTo>
                    <a:pt x="463" y="344"/>
                    <a:pt x="471" y="340"/>
                    <a:pt x="477" y="333"/>
                  </a:cubicBezTo>
                  <a:cubicBezTo>
                    <a:pt x="582" y="202"/>
                    <a:pt x="582" y="202"/>
                    <a:pt x="582" y="202"/>
                  </a:cubicBezTo>
                  <a:cubicBezTo>
                    <a:pt x="682" y="202"/>
                    <a:pt x="682" y="202"/>
                    <a:pt x="682" y="202"/>
                  </a:cubicBezTo>
                  <a:cubicBezTo>
                    <a:pt x="682" y="145"/>
                    <a:pt x="682" y="145"/>
                    <a:pt x="682" y="145"/>
                  </a:cubicBezTo>
                  <a:cubicBezTo>
                    <a:pt x="568" y="145"/>
                    <a:pt x="568" y="145"/>
                    <a:pt x="568" y="145"/>
                  </a:cubicBezTo>
                  <a:cubicBezTo>
                    <a:pt x="559" y="145"/>
                    <a:pt x="551" y="149"/>
                    <a:pt x="546" y="155"/>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grpSp>
      <p:grpSp>
        <p:nvGrpSpPr>
          <p:cNvPr id="36" name="Group 4">
            <a:extLst>
              <a:ext uri="{FF2B5EF4-FFF2-40B4-BE49-F238E27FC236}">
                <a16:creationId xmlns:a16="http://schemas.microsoft.com/office/drawing/2014/main" id="{AAD3F6EF-141D-A3F9-4A8D-C3A93AEFC38C}"/>
              </a:ext>
            </a:extLst>
          </p:cNvPr>
          <p:cNvGrpSpPr>
            <a:grpSpLocks noChangeAspect="1"/>
          </p:cNvGrpSpPr>
          <p:nvPr/>
        </p:nvGrpSpPr>
        <p:grpSpPr bwMode="auto">
          <a:xfrm>
            <a:off x="15926632" y="4424943"/>
            <a:ext cx="2114550" cy="1965326"/>
            <a:chOff x="4943" y="1394"/>
            <a:chExt cx="666" cy="619"/>
          </a:xfrm>
          <a:solidFill>
            <a:schemeClr val="accent1">
              <a:lumMod val="75000"/>
            </a:schemeClr>
          </a:solidFill>
        </p:grpSpPr>
        <p:sp>
          <p:nvSpPr>
            <p:cNvPr id="37" name="Freeform 5">
              <a:extLst>
                <a:ext uri="{FF2B5EF4-FFF2-40B4-BE49-F238E27FC236}">
                  <a16:creationId xmlns:a16="http://schemas.microsoft.com/office/drawing/2014/main" id="{366B0A8B-BAC0-077F-5601-1EE4C7617948}"/>
                </a:ext>
              </a:extLst>
            </p:cNvPr>
            <p:cNvSpPr>
              <a:spLocks/>
            </p:cNvSpPr>
            <p:nvPr/>
          </p:nvSpPr>
          <p:spPr bwMode="auto">
            <a:xfrm>
              <a:off x="5264" y="1394"/>
              <a:ext cx="24" cy="152"/>
            </a:xfrm>
            <a:custGeom>
              <a:avLst/>
              <a:gdLst>
                <a:gd name="T0" fmla="*/ 14 w 29"/>
                <a:gd name="T1" fmla="*/ 185 h 185"/>
                <a:gd name="T2" fmla="*/ 29 w 29"/>
                <a:gd name="T3" fmla="*/ 171 h 185"/>
                <a:gd name="T4" fmla="*/ 29 w 29"/>
                <a:gd name="T5" fmla="*/ 14 h 185"/>
                <a:gd name="T6" fmla="*/ 14 w 29"/>
                <a:gd name="T7" fmla="*/ 0 h 185"/>
                <a:gd name="T8" fmla="*/ 0 w 29"/>
                <a:gd name="T9" fmla="*/ 14 h 185"/>
                <a:gd name="T10" fmla="*/ 0 w 29"/>
                <a:gd name="T11" fmla="*/ 171 h 185"/>
                <a:gd name="T12" fmla="*/ 14 w 2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29" h="185">
                  <a:moveTo>
                    <a:pt x="14" y="185"/>
                  </a:moveTo>
                  <a:cubicBezTo>
                    <a:pt x="22" y="185"/>
                    <a:pt x="29" y="179"/>
                    <a:pt x="29" y="171"/>
                  </a:cubicBezTo>
                  <a:cubicBezTo>
                    <a:pt x="29" y="14"/>
                    <a:pt x="29" y="14"/>
                    <a:pt x="29" y="14"/>
                  </a:cubicBezTo>
                  <a:cubicBezTo>
                    <a:pt x="29" y="6"/>
                    <a:pt x="22" y="0"/>
                    <a:pt x="14" y="0"/>
                  </a:cubicBezTo>
                  <a:cubicBezTo>
                    <a:pt x="7" y="0"/>
                    <a:pt x="0" y="6"/>
                    <a:pt x="0" y="14"/>
                  </a:cubicBezTo>
                  <a:cubicBezTo>
                    <a:pt x="0" y="171"/>
                    <a:pt x="0" y="171"/>
                    <a:pt x="0" y="171"/>
                  </a:cubicBezTo>
                  <a:cubicBezTo>
                    <a:pt x="0" y="179"/>
                    <a:pt x="7" y="185"/>
                    <a:pt x="14" y="185"/>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38" name="Freeform 6">
              <a:extLst>
                <a:ext uri="{FF2B5EF4-FFF2-40B4-BE49-F238E27FC236}">
                  <a16:creationId xmlns:a16="http://schemas.microsoft.com/office/drawing/2014/main" id="{E5437338-4615-D85D-B461-A85EED5B910C}"/>
                </a:ext>
              </a:extLst>
            </p:cNvPr>
            <p:cNvSpPr>
              <a:spLocks/>
            </p:cNvSpPr>
            <p:nvPr/>
          </p:nvSpPr>
          <p:spPr bwMode="auto">
            <a:xfrm>
              <a:off x="5456" y="1715"/>
              <a:ext cx="153" cy="23"/>
            </a:xfrm>
            <a:custGeom>
              <a:avLst/>
              <a:gdLst>
                <a:gd name="T0" fmla="*/ 171 w 185"/>
                <a:gd name="T1" fmla="*/ 0 h 28"/>
                <a:gd name="T2" fmla="*/ 14 w 185"/>
                <a:gd name="T3" fmla="*/ 0 h 28"/>
                <a:gd name="T4" fmla="*/ 0 w 185"/>
                <a:gd name="T5" fmla="*/ 14 h 28"/>
                <a:gd name="T6" fmla="*/ 14 w 185"/>
                <a:gd name="T7" fmla="*/ 28 h 28"/>
                <a:gd name="T8" fmla="*/ 171 w 185"/>
                <a:gd name="T9" fmla="*/ 28 h 28"/>
                <a:gd name="T10" fmla="*/ 185 w 185"/>
                <a:gd name="T11" fmla="*/ 14 h 28"/>
                <a:gd name="T12" fmla="*/ 171 w 185"/>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185" h="28">
                  <a:moveTo>
                    <a:pt x="171" y="0"/>
                  </a:moveTo>
                  <a:cubicBezTo>
                    <a:pt x="14" y="0"/>
                    <a:pt x="14" y="0"/>
                    <a:pt x="14" y="0"/>
                  </a:cubicBezTo>
                  <a:cubicBezTo>
                    <a:pt x="6" y="0"/>
                    <a:pt x="0" y="6"/>
                    <a:pt x="0" y="14"/>
                  </a:cubicBezTo>
                  <a:cubicBezTo>
                    <a:pt x="0" y="22"/>
                    <a:pt x="6" y="28"/>
                    <a:pt x="14" y="28"/>
                  </a:cubicBezTo>
                  <a:cubicBezTo>
                    <a:pt x="171" y="28"/>
                    <a:pt x="171" y="28"/>
                    <a:pt x="171" y="28"/>
                  </a:cubicBezTo>
                  <a:cubicBezTo>
                    <a:pt x="179" y="28"/>
                    <a:pt x="185" y="22"/>
                    <a:pt x="185" y="14"/>
                  </a:cubicBezTo>
                  <a:cubicBezTo>
                    <a:pt x="185" y="6"/>
                    <a:pt x="179" y="0"/>
                    <a:pt x="171" y="0"/>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39" name="Freeform 7">
              <a:extLst>
                <a:ext uri="{FF2B5EF4-FFF2-40B4-BE49-F238E27FC236}">
                  <a16:creationId xmlns:a16="http://schemas.microsoft.com/office/drawing/2014/main" id="{67F5E64C-7C0A-3763-CB93-FB4ADA539839}"/>
                </a:ext>
              </a:extLst>
            </p:cNvPr>
            <p:cNvSpPr>
              <a:spLocks/>
            </p:cNvSpPr>
            <p:nvPr/>
          </p:nvSpPr>
          <p:spPr bwMode="auto">
            <a:xfrm>
              <a:off x="4943" y="1715"/>
              <a:ext cx="153" cy="23"/>
            </a:xfrm>
            <a:custGeom>
              <a:avLst/>
              <a:gdLst>
                <a:gd name="T0" fmla="*/ 185 w 185"/>
                <a:gd name="T1" fmla="*/ 14 h 28"/>
                <a:gd name="T2" fmla="*/ 171 w 185"/>
                <a:gd name="T3" fmla="*/ 0 h 28"/>
                <a:gd name="T4" fmla="*/ 14 w 185"/>
                <a:gd name="T5" fmla="*/ 0 h 28"/>
                <a:gd name="T6" fmla="*/ 0 w 185"/>
                <a:gd name="T7" fmla="*/ 14 h 28"/>
                <a:gd name="T8" fmla="*/ 14 w 185"/>
                <a:gd name="T9" fmla="*/ 28 h 28"/>
                <a:gd name="T10" fmla="*/ 171 w 185"/>
                <a:gd name="T11" fmla="*/ 28 h 28"/>
                <a:gd name="T12" fmla="*/ 185 w 185"/>
                <a:gd name="T13" fmla="*/ 14 h 28"/>
              </a:gdLst>
              <a:ahLst/>
              <a:cxnLst>
                <a:cxn ang="0">
                  <a:pos x="T0" y="T1"/>
                </a:cxn>
                <a:cxn ang="0">
                  <a:pos x="T2" y="T3"/>
                </a:cxn>
                <a:cxn ang="0">
                  <a:pos x="T4" y="T5"/>
                </a:cxn>
                <a:cxn ang="0">
                  <a:pos x="T6" y="T7"/>
                </a:cxn>
                <a:cxn ang="0">
                  <a:pos x="T8" y="T9"/>
                </a:cxn>
                <a:cxn ang="0">
                  <a:pos x="T10" y="T11"/>
                </a:cxn>
                <a:cxn ang="0">
                  <a:pos x="T12" y="T13"/>
                </a:cxn>
              </a:cxnLst>
              <a:rect l="0" t="0" r="r" b="b"/>
              <a:pathLst>
                <a:path w="185" h="28">
                  <a:moveTo>
                    <a:pt x="185" y="14"/>
                  </a:moveTo>
                  <a:cubicBezTo>
                    <a:pt x="185" y="6"/>
                    <a:pt x="179" y="0"/>
                    <a:pt x="171" y="0"/>
                  </a:cubicBezTo>
                  <a:cubicBezTo>
                    <a:pt x="14" y="0"/>
                    <a:pt x="14" y="0"/>
                    <a:pt x="14" y="0"/>
                  </a:cubicBezTo>
                  <a:cubicBezTo>
                    <a:pt x="6" y="0"/>
                    <a:pt x="0" y="6"/>
                    <a:pt x="0" y="14"/>
                  </a:cubicBezTo>
                  <a:cubicBezTo>
                    <a:pt x="0" y="22"/>
                    <a:pt x="6" y="28"/>
                    <a:pt x="14" y="28"/>
                  </a:cubicBezTo>
                  <a:cubicBezTo>
                    <a:pt x="171" y="28"/>
                    <a:pt x="171" y="28"/>
                    <a:pt x="171" y="28"/>
                  </a:cubicBezTo>
                  <a:cubicBezTo>
                    <a:pt x="179" y="28"/>
                    <a:pt x="185" y="22"/>
                    <a:pt x="185" y="14"/>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40" name="Freeform 8">
              <a:extLst>
                <a:ext uri="{FF2B5EF4-FFF2-40B4-BE49-F238E27FC236}">
                  <a16:creationId xmlns:a16="http://schemas.microsoft.com/office/drawing/2014/main" id="{6AC92423-2840-2436-FCC7-752E878665C6}"/>
                </a:ext>
              </a:extLst>
            </p:cNvPr>
            <p:cNvSpPr>
              <a:spLocks/>
            </p:cNvSpPr>
            <p:nvPr/>
          </p:nvSpPr>
          <p:spPr bwMode="auto">
            <a:xfrm>
              <a:off x="5399" y="1483"/>
              <a:ext cx="122" cy="120"/>
            </a:xfrm>
            <a:custGeom>
              <a:avLst/>
              <a:gdLst>
                <a:gd name="T0" fmla="*/ 16 w 148"/>
                <a:gd name="T1" fmla="*/ 146 h 146"/>
                <a:gd name="T2" fmla="*/ 26 w 148"/>
                <a:gd name="T3" fmla="*/ 141 h 146"/>
                <a:gd name="T4" fmla="*/ 142 w 148"/>
                <a:gd name="T5" fmla="*/ 25 h 146"/>
                <a:gd name="T6" fmla="*/ 142 w 148"/>
                <a:gd name="T7" fmla="*/ 5 h 146"/>
                <a:gd name="T8" fmla="*/ 122 w 148"/>
                <a:gd name="T9" fmla="*/ 5 h 146"/>
                <a:gd name="T10" fmla="*/ 6 w 148"/>
                <a:gd name="T11" fmla="*/ 121 h 146"/>
                <a:gd name="T12" fmla="*/ 6 w 148"/>
                <a:gd name="T13" fmla="*/ 141 h 146"/>
                <a:gd name="T14" fmla="*/ 16 w 148"/>
                <a:gd name="T15" fmla="*/ 14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146">
                  <a:moveTo>
                    <a:pt x="16" y="146"/>
                  </a:moveTo>
                  <a:cubicBezTo>
                    <a:pt x="19" y="146"/>
                    <a:pt x="23" y="144"/>
                    <a:pt x="26" y="141"/>
                  </a:cubicBezTo>
                  <a:cubicBezTo>
                    <a:pt x="142" y="25"/>
                    <a:pt x="142" y="25"/>
                    <a:pt x="142" y="25"/>
                  </a:cubicBezTo>
                  <a:cubicBezTo>
                    <a:pt x="148" y="20"/>
                    <a:pt x="148" y="11"/>
                    <a:pt x="142" y="5"/>
                  </a:cubicBezTo>
                  <a:cubicBezTo>
                    <a:pt x="136" y="0"/>
                    <a:pt x="128" y="0"/>
                    <a:pt x="122" y="5"/>
                  </a:cubicBezTo>
                  <a:cubicBezTo>
                    <a:pt x="6" y="121"/>
                    <a:pt x="6" y="121"/>
                    <a:pt x="6" y="121"/>
                  </a:cubicBezTo>
                  <a:cubicBezTo>
                    <a:pt x="0" y="127"/>
                    <a:pt x="0" y="136"/>
                    <a:pt x="6" y="141"/>
                  </a:cubicBezTo>
                  <a:cubicBezTo>
                    <a:pt x="9" y="144"/>
                    <a:pt x="12" y="146"/>
                    <a:pt x="16" y="146"/>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41" name="Freeform 9">
              <a:extLst>
                <a:ext uri="{FF2B5EF4-FFF2-40B4-BE49-F238E27FC236}">
                  <a16:creationId xmlns:a16="http://schemas.microsoft.com/office/drawing/2014/main" id="{F8D1DEFB-BAC5-0C55-8F3D-4EAAF007C2B5}"/>
                </a:ext>
              </a:extLst>
            </p:cNvPr>
            <p:cNvSpPr>
              <a:spLocks/>
            </p:cNvSpPr>
            <p:nvPr/>
          </p:nvSpPr>
          <p:spPr bwMode="auto">
            <a:xfrm>
              <a:off x="5031" y="1483"/>
              <a:ext cx="122" cy="120"/>
            </a:xfrm>
            <a:custGeom>
              <a:avLst/>
              <a:gdLst>
                <a:gd name="T0" fmla="*/ 122 w 147"/>
                <a:gd name="T1" fmla="*/ 141 h 146"/>
                <a:gd name="T2" fmla="*/ 132 w 147"/>
                <a:gd name="T3" fmla="*/ 146 h 146"/>
                <a:gd name="T4" fmla="*/ 142 w 147"/>
                <a:gd name="T5" fmla="*/ 141 h 146"/>
                <a:gd name="T6" fmla="*/ 142 w 147"/>
                <a:gd name="T7" fmla="*/ 121 h 146"/>
                <a:gd name="T8" fmla="*/ 26 w 147"/>
                <a:gd name="T9" fmla="*/ 5 h 146"/>
                <a:gd name="T10" fmla="*/ 6 w 147"/>
                <a:gd name="T11" fmla="*/ 5 h 146"/>
                <a:gd name="T12" fmla="*/ 6 w 147"/>
                <a:gd name="T13" fmla="*/ 25 h 146"/>
                <a:gd name="T14" fmla="*/ 122 w 147"/>
                <a:gd name="T15" fmla="*/ 141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7" h="146">
                  <a:moveTo>
                    <a:pt x="122" y="141"/>
                  </a:moveTo>
                  <a:cubicBezTo>
                    <a:pt x="125" y="144"/>
                    <a:pt x="128" y="146"/>
                    <a:pt x="132" y="146"/>
                  </a:cubicBezTo>
                  <a:cubicBezTo>
                    <a:pt x="136" y="146"/>
                    <a:pt x="139" y="144"/>
                    <a:pt x="142" y="141"/>
                  </a:cubicBezTo>
                  <a:cubicBezTo>
                    <a:pt x="147" y="136"/>
                    <a:pt x="147" y="127"/>
                    <a:pt x="142" y="121"/>
                  </a:cubicBezTo>
                  <a:cubicBezTo>
                    <a:pt x="26" y="5"/>
                    <a:pt x="26" y="5"/>
                    <a:pt x="26" y="5"/>
                  </a:cubicBezTo>
                  <a:cubicBezTo>
                    <a:pt x="20" y="0"/>
                    <a:pt x="11" y="0"/>
                    <a:pt x="6" y="5"/>
                  </a:cubicBezTo>
                  <a:cubicBezTo>
                    <a:pt x="0" y="11"/>
                    <a:pt x="0" y="20"/>
                    <a:pt x="6" y="25"/>
                  </a:cubicBezTo>
                  <a:lnTo>
                    <a:pt x="122" y="141"/>
                  </a:ln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42" name="Freeform 10">
              <a:extLst>
                <a:ext uri="{FF2B5EF4-FFF2-40B4-BE49-F238E27FC236}">
                  <a16:creationId xmlns:a16="http://schemas.microsoft.com/office/drawing/2014/main" id="{3CB2848F-5381-BEA2-B338-CC18A17E0BA0}"/>
                </a:ext>
              </a:extLst>
            </p:cNvPr>
            <p:cNvSpPr>
              <a:spLocks noEditPoints="1"/>
            </p:cNvSpPr>
            <p:nvPr/>
          </p:nvSpPr>
          <p:spPr bwMode="auto">
            <a:xfrm>
              <a:off x="5082" y="1593"/>
              <a:ext cx="389" cy="420"/>
            </a:xfrm>
            <a:custGeom>
              <a:avLst/>
              <a:gdLst>
                <a:gd name="T0" fmla="*/ 461 w 471"/>
                <a:gd name="T1" fmla="*/ 422 h 511"/>
                <a:gd name="T2" fmla="*/ 415 w 471"/>
                <a:gd name="T3" fmla="*/ 370 h 511"/>
                <a:gd name="T4" fmla="*/ 379 w 471"/>
                <a:gd name="T5" fmla="*/ 78 h 511"/>
                <a:gd name="T6" fmla="*/ 291 w 471"/>
                <a:gd name="T7" fmla="*/ 0 h 511"/>
                <a:gd name="T8" fmla="*/ 180 w 471"/>
                <a:gd name="T9" fmla="*/ 0 h 511"/>
                <a:gd name="T10" fmla="*/ 92 w 471"/>
                <a:gd name="T11" fmla="*/ 78 h 511"/>
                <a:gd name="T12" fmla="*/ 56 w 471"/>
                <a:gd name="T13" fmla="*/ 370 h 511"/>
                <a:gd name="T14" fmla="*/ 10 w 471"/>
                <a:gd name="T15" fmla="*/ 422 h 511"/>
                <a:gd name="T16" fmla="*/ 1 w 471"/>
                <a:gd name="T17" fmla="*/ 479 h 511"/>
                <a:gd name="T18" fmla="*/ 7 w 471"/>
                <a:gd name="T19" fmla="*/ 501 h 511"/>
                <a:gd name="T20" fmla="*/ 28 w 471"/>
                <a:gd name="T21" fmla="*/ 511 h 511"/>
                <a:gd name="T22" fmla="*/ 443 w 471"/>
                <a:gd name="T23" fmla="*/ 511 h 511"/>
                <a:gd name="T24" fmla="*/ 464 w 471"/>
                <a:gd name="T25" fmla="*/ 501 h 511"/>
                <a:gd name="T26" fmla="*/ 470 w 471"/>
                <a:gd name="T27" fmla="*/ 479 h 511"/>
                <a:gd name="T28" fmla="*/ 461 w 471"/>
                <a:gd name="T29" fmla="*/ 422 h 511"/>
                <a:gd name="T30" fmla="*/ 29 w 471"/>
                <a:gd name="T31" fmla="*/ 482 h 511"/>
                <a:gd name="T32" fmla="*/ 38 w 471"/>
                <a:gd name="T33" fmla="*/ 427 h 511"/>
                <a:gd name="T34" fmla="*/ 54 w 471"/>
                <a:gd name="T35" fmla="*/ 402 h 511"/>
                <a:gd name="T36" fmla="*/ 68 w 471"/>
                <a:gd name="T37" fmla="*/ 396 h 511"/>
                <a:gd name="T38" fmla="*/ 75 w 471"/>
                <a:gd name="T39" fmla="*/ 396 h 511"/>
                <a:gd name="T40" fmla="*/ 82 w 471"/>
                <a:gd name="T41" fmla="*/ 396 h 511"/>
                <a:gd name="T42" fmla="*/ 389 w 471"/>
                <a:gd name="T43" fmla="*/ 396 h 511"/>
                <a:gd name="T44" fmla="*/ 396 w 471"/>
                <a:gd name="T45" fmla="*/ 396 h 511"/>
                <a:gd name="T46" fmla="*/ 403 w 471"/>
                <a:gd name="T47" fmla="*/ 396 h 511"/>
                <a:gd name="T48" fmla="*/ 417 w 471"/>
                <a:gd name="T49" fmla="*/ 402 h 511"/>
                <a:gd name="T50" fmla="*/ 433 w 471"/>
                <a:gd name="T51" fmla="*/ 427 h 511"/>
                <a:gd name="T52" fmla="*/ 442 w 471"/>
                <a:gd name="T53" fmla="*/ 482 h 511"/>
                <a:gd name="T54" fmla="*/ 29 w 471"/>
                <a:gd name="T55" fmla="*/ 482 h 511"/>
                <a:gd name="T56" fmla="*/ 180 w 471"/>
                <a:gd name="T57" fmla="*/ 28 h 511"/>
                <a:gd name="T58" fmla="*/ 291 w 471"/>
                <a:gd name="T59" fmla="*/ 28 h 511"/>
                <a:gd name="T60" fmla="*/ 351 w 471"/>
                <a:gd name="T61" fmla="*/ 81 h 511"/>
                <a:gd name="T62" fmla="*/ 386 w 471"/>
                <a:gd name="T63" fmla="*/ 367 h 511"/>
                <a:gd name="T64" fmla="*/ 85 w 471"/>
                <a:gd name="T65" fmla="*/ 367 h 511"/>
                <a:gd name="T66" fmla="*/ 120 w 471"/>
                <a:gd name="T67" fmla="*/ 81 h 511"/>
                <a:gd name="T68" fmla="*/ 180 w 471"/>
                <a:gd name="T69" fmla="*/ 28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1" h="511">
                  <a:moveTo>
                    <a:pt x="461" y="422"/>
                  </a:moveTo>
                  <a:cubicBezTo>
                    <a:pt x="456" y="397"/>
                    <a:pt x="438" y="377"/>
                    <a:pt x="415" y="370"/>
                  </a:cubicBezTo>
                  <a:cubicBezTo>
                    <a:pt x="379" y="78"/>
                    <a:pt x="379" y="78"/>
                    <a:pt x="379" y="78"/>
                  </a:cubicBezTo>
                  <a:cubicBezTo>
                    <a:pt x="373" y="33"/>
                    <a:pt x="336" y="0"/>
                    <a:pt x="291" y="0"/>
                  </a:cubicBezTo>
                  <a:cubicBezTo>
                    <a:pt x="180" y="0"/>
                    <a:pt x="180" y="0"/>
                    <a:pt x="180" y="0"/>
                  </a:cubicBezTo>
                  <a:cubicBezTo>
                    <a:pt x="135" y="0"/>
                    <a:pt x="97" y="33"/>
                    <a:pt x="92" y="78"/>
                  </a:cubicBezTo>
                  <a:cubicBezTo>
                    <a:pt x="56" y="370"/>
                    <a:pt x="56" y="370"/>
                    <a:pt x="56" y="370"/>
                  </a:cubicBezTo>
                  <a:cubicBezTo>
                    <a:pt x="33" y="377"/>
                    <a:pt x="14" y="397"/>
                    <a:pt x="10" y="422"/>
                  </a:cubicBezTo>
                  <a:cubicBezTo>
                    <a:pt x="1" y="479"/>
                    <a:pt x="1" y="479"/>
                    <a:pt x="1" y="479"/>
                  </a:cubicBezTo>
                  <a:cubicBezTo>
                    <a:pt x="0" y="487"/>
                    <a:pt x="2" y="495"/>
                    <a:pt x="7" y="501"/>
                  </a:cubicBezTo>
                  <a:cubicBezTo>
                    <a:pt x="12" y="507"/>
                    <a:pt x="20" y="511"/>
                    <a:pt x="28" y="511"/>
                  </a:cubicBezTo>
                  <a:cubicBezTo>
                    <a:pt x="443" y="511"/>
                    <a:pt x="443" y="511"/>
                    <a:pt x="443" y="511"/>
                  </a:cubicBezTo>
                  <a:cubicBezTo>
                    <a:pt x="451" y="511"/>
                    <a:pt x="459" y="507"/>
                    <a:pt x="464" y="501"/>
                  </a:cubicBezTo>
                  <a:cubicBezTo>
                    <a:pt x="469" y="495"/>
                    <a:pt x="471" y="487"/>
                    <a:pt x="470" y="479"/>
                  </a:cubicBezTo>
                  <a:lnTo>
                    <a:pt x="461" y="422"/>
                  </a:lnTo>
                  <a:close/>
                  <a:moveTo>
                    <a:pt x="29" y="482"/>
                  </a:moveTo>
                  <a:cubicBezTo>
                    <a:pt x="38" y="427"/>
                    <a:pt x="38" y="427"/>
                    <a:pt x="38" y="427"/>
                  </a:cubicBezTo>
                  <a:cubicBezTo>
                    <a:pt x="40" y="417"/>
                    <a:pt x="46" y="408"/>
                    <a:pt x="54" y="402"/>
                  </a:cubicBezTo>
                  <a:cubicBezTo>
                    <a:pt x="58" y="400"/>
                    <a:pt x="63" y="397"/>
                    <a:pt x="68" y="396"/>
                  </a:cubicBezTo>
                  <a:cubicBezTo>
                    <a:pt x="70" y="396"/>
                    <a:pt x="73" y="396"/>
                    <a:pt x="75" y="396"/>
                  </a:cubicBezTo>
                  <a:cubicBezTo>
                    <a:pt x="82" y="396"/>
                    <a:pt x="82" y="396"/>
                    <a:pt x="82" y="396"/>
                  </a:cubicBezTo>
                  <a:cubicBezTo>
                    <a:pt x="389" y="396"/>
                    <a:pt x="389" y="396"/>
                    <a:pt x="389" y="396"/>
                  </a:cubicBezTo>
                  <a:cubicBezTo>
                    <a:pt x="396" y="396"/>
                    <a:pt x="396" y="396"/>
                    <a:pt x="396" y="396"/>
                  </a:cubicBezTo>
                  <a:cubicBezTo>
                    <a:pt x="398" y="396"/>
                    <a:pt x="401" y="396"/>
                    <a:pt x="403" y="396"/>
                  </a:cubicBezTo>
                  <a:cubicBezTo>
                    <a:pt x="408" y="397"/>
                    <a:pt x="413" y="400"/>
                    <a:pt x="417" y="402"/>
                  </a:cubicBezTo>
                  <a:cubicBezTo>
                    <a:pt x="425" y="408"/>
                    <a:pt x="431" y="417"/>
                    <a:pt x="433" y="427"/>
                  </a:cubicBezTo>
                  <a:cubicBezTo>
                    <a:pt x="442" y="482"/>
                    <a:pt x="442" y="482"/>
                    <a:pt x="442" y="482"/>
                  </a:cubicBezTo>
                  <a:lnTo>
                    <a:pt x="29" y="482"/>
                  </a:lnTo>
                  <a:close/>
                  <a:moveTo>
                    <a:pt x="180" y="28"/>
                  </a:moveTo>
                  <a:cubicBezTo>
                    <a:pt x="291" y="28"/>
                    <a:pt x="291" y="28"/>
                    <a:pt x="291" y="28"/>
                  </a:cubicBezTo>
                  <a:cubicBezTo>
                    <a:pt x="321" y="28"/>
                    <a:pt x="347" y="51"/>
                    <a:pt x="351" y="81"/>
                  </a:cubicBezTo>
                  <a:cubicBezTo>
                    <a:pt x="386" y="367"/>
                    <a:pt x="386" y="367"/>
                    <a:pt x="386" y="367"/>
                  </a:cubicBezTo>
                  <a:cubicBezTo>
                    <a:pt x="85" y="367"/>
                    <a:pt x="85" y="367"/>
                    <a:pt x="85" y="367"/>
                  </a:cubicBezTo>
                  <a:cubicBezTo>
                    <a:pt x="120" y="81"/>
                    <a:pt x="120" y="81"/>
                    <a:pt x="120" y="81"/>
                  </a:cubicBezTo>
                  <a:cubicBezTo>
                    <a:pt x="124" y="51"/>
                    <a:pt x="149" y="28"/>
                    <a:pt x="180" y="28"/>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43" name="Freeform 11">
              <a:extLst>
                <a:ext uri="{FF2B5EF4-FFF2-40B4-BE49-F238E27FC236}">
                  <a16:creationId xmlns:a16="http://schemas.microsoft.com/office/drawing/2014/main" id="{66369AE9-A62A-6891-17D6-B3BB64CF722D}"/>
                </a:ext>
              </a:extLst>
            </p:cNvPr>
            <p:cNvSpPr>
              <a:spLocks/>
            </p:cNvSpPr>
            <p:nvPr/>
          </p:nvSpPr>
          <p:spPr bwMode="auto">
            <a:xfrm>
              <a:off x="5188" y="1675"/>
              <a:ext cx="37" cy="119"/>
            </a:xfrm>
            <a:custGeom>
              <a:avLst/>
              <a:gdLst>
                <a:gd name="T0" fmla="*/ 13 w 44"/>
                <a:gd name="T1" fmla="*/ 145 h 145"/>
                <a:gd name="T2" fmla="*/ 15 w 44"/>
                <a:gd name="T3" fmla="*/ 145 h 145"/>
                <a:gd name="T4" fmla="*/ 29 w 44"/>
                <a:gd name="T5" fmla="*/ 132 h 145"/>
                <a:gd name="T6" fmla="*/ 43 w 44"/>
                <a:gd name="T7" fmla="*/ 16 h 145"/>
                <a:gd name="T8" fmla="*/ 31 w 44"/>
                <a:gd name="T9" fmla="*/ 1 h 145"/>
                <a:gd name="T10" fmla="*/ 15 w 44"/>
                <a:gd name="T11" fmla="*/ 13 h 145"/>
                <a:gd name="T12" fmla="*/ 1 w 44"/>
                <a:gd name="T13" fmla="*/ 129 h 145"/>
                <a:gd name="T14" fmla="*/ 13 w 44"/>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145">
                  <a:moveTo>
                    <a:pt x="13" y="145"/>
                  </a:moveTo>
                  <a:cubicBezTo>
                    <a:pt x="14" y="145"/>
                    <a:pt x="14" y="145"/>
                    <a:pt x="15" y="145"/>
                  </a:cubicBezTo>
                  <a:cubicBezTo>
                    <a:pt x="22" y="145"/>
                    <a:pt x="28" y="140"/>
                    <a:pt x="29" y="132"/>
                  </a:cubicBezTo>
                  <a:cubicBezTo>
                    <a:pt x="43" y="16"/>
                    <a:pt x="43" y="16"/>
                    <a:pt x="43" y="16"/>
                  </a:cubicBezTo>
                  <a:cubicBezTo>
                    <a:pt x="44" y="9"/>
                    <a:pt x="39" y="2"/>
                    <a:pt x="31" y="1"/>
                  </a:cubicBezTo>
                  <a:cubicBezTo>
                    <a:pt x="23" y="0"/>
                    <a:pt x="16" y="5"/>
                    <a:pt x="15" y="13"/>
                  </a:cubicBezTo>
                  <a:cubicBezTo>
                    <a:pt x="1" y="129"/>
                    <a:pt x="1" y="129"/>
                    <a:pt x="1" y="129"/>
                  </a:cubicBezTo>
                  <a:cubicBezTo>
                    <a:pt x="0" y="137"/>
                    <a:pt x="6" y="144"/>
                    <a:pt x="13" y="145"/>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sp>
          <p:nvSpPr>
            <p:cNvPr id="44" name="Freeform 12">
              <a:extLst>
                <a:ext uri="{FF2B5EF4-FFF2-40B4-BE49-F238E27FC236}">
                  <a16:creationId xmlns:a16="http://schemas.microsoft.com/office/drawing/2014/main" id="{48193EC0-D32B-DA60-E0AE-1ACB064B64B6}"/>
                </a:ext>
              </a:extLst>
            </p:cNvPr>
            <p:cNvSpPr>
              <a:spLocks/>
            </p:cNvSpPr>
            <p:nvPr/>
          </p:nvSpPr>
          <p:spPr bwMode="auto">
            <a:xfrm>
              <a:off x="5178" y="1812"/>
              <a:ext cx="29" cy="53"/>
            </a:xfrm>
            <a:custGeom>
              <a:avLst/>
              <a:gdLst>
                <a:gd name="T0" fmla="*/ 13 w 35"/>
                <a:gd name="T1" fmla="*/ 64 h 64"/>
                <a:gd name="T2" fmla="*/ 15 w 35"/>
                <a:gd name="T3" fmla="*/ 64 h 64"/>
                <a:gd name="T4" fmla="*/ 29 w 35"/>
                <a:gd name="T5" fmla="*/ 52 h 64"/>
                <a:gd name="T6" fmla="*/ 34 w 35"/>
                <a:gd name="T7" fmla="*/ 17 h 64"/>
                <a:gd name="T8" fmla="*/ 21 w 35"/>
                <a:gd name="T9" fmla="*/ 1 h 64"/>
                <a:gd name="T10" fmla="*/ 6 w 35"/>
                <a:gd name="T11" fmla="*/ 13 h 64"/>
                <a:gd name="T12" fmla="*/ 1 w 35"/>
                <a:gd name="T13" fmla="*/ 49 h 64"/>
                <a:gd name="T14" fmla="*/ 13 w 35"/>
                <a:gd name="T15" fmla="*/ 64 h 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64">
                  <a:moveTo>
                    <a:pt x="13" y="64"/>
                  </a:moveTo>
                  <a:cubicBezTo>
                    <a:pt x="14" y="64"/>
                    <a:pt x="15" y="64"/>
                    <a:pt x="15" y="64"/>
                  </a:cubicBezTo>
                  <a:cubicBezTo>
                    <a:pt x="22" y="64"/>
                    <a:pt x="28" y="59"/>
                    <a:pt x="29" y="52"/>
                  </a:cubicBezTo>
                  <a:cubicBezTo>
                    <a:pt x="34" y="17"/>
                    <a:pt x="34" y="17"/>
                    <a:pt x="34" y="17"/>
                  </a:cubicBezTo>
                  <a:cubicBezTo>
                    <a:pt x="35" y="9"/>
                    <a:pt x="29" y="2"/>
                    <a:pt x="21" y="1"/>
                  </a:cubicBezTo>
                  <a:cubicBezTo>
                    <a:pt x="14" y="0"/>
                    <a:pt x="6" y="5"/>
                    <a:pt x="6" y="13"/>
                  </a:cubicBezTo>
                  <a:cubicBezTo>
                    <a:pt x="1" y="49"/>
                    <a:pt x="1" y="49"/>
                    <a:pt x="1" y="49"/>
                  </a:cubicBezTo>
                  <a:cubicBezTo>
                    <a:pt x="0" y="56"/>
                    <a:pt x="6" y="63"/>
                    <a:pt x="13" y="64"/>
                  </a:cubicBezTo>
                  <a:close/>
                </a:path>
              </a:pathLst>
            </a:custGeom>
            <a:grpFill/>
            <a:ln w="9525">
              <a:solidFill>
                <a:schemeClr val="accent1">
                  <a:lumMod val="75000"/>
                </a:schemeClr>
              </a:solidFill>
              <a:round/>
              <a:headEnd/>
              <a:tailEnd/>
            </a:ln>
          </p:spPr>
          <p:txBody>
            <a:bodyPr vert="horz" wrap="square" lIns="182880" tIns="91440" rIns="182880" bIns="91440" numCol="1" anchor="t" anchorCtr="0" compatLnSpc="1">
              <a:prstTxWarp prst="textNoShape">
                <a:avLst/>
              </a:prstTxWarp>
            </a:bodyPr>
            <a:lstStyle/>
            <a:p>
              <a:endParaRPr lang="en-US" sz="4800"/>
            </a:p>
          </p:txBody>
        </p:sp>
      </p:grpSp>
      <p:sp>
        <p:nvSpPr>
          <p:cNvPr id="45" name="Freeform 16">
            <a:extLst>
              <a:ext uri="{FF2B5EF4-FFF2-40B4-BE49-F238E27FC236}">
                <a16:creationId xmlns:a16="http://schemas.microsoft.com/office/drawing/2014/main" id="{720CA78E-D8A2-495D-BC97-E3F25BAFECC5}"/>
              </a:ext>
            </a:extLst>
          </p:cNvPr>
          <p:cNvSpPr>
            <a:spLocks noEditPoints="1"/>
          </p:cNvSpPr>
          <p:nvPr/>
        </p:nvSpPr>
        <p:spPr bwMode="auto">
          <a:xfrm>
            <a:off x="20641508" y="4851402"/>
            <a:ext cx="1936750" cy="1454148"/>
          </a:xfrm>
          <a:custGeom>
            <a:avLst/>
            <a:gdLst>
              <a:gd name="T0" fmla="*/ 772 w 1032"/>
              <a:gd name="T1" fmla="*/ 26 h 778"/>
              <a:gd name="T2" fmla="*/ 743 w 1032"/>
              <a:gd name="T3" fmla="*/ 178 h 778"/>
              <a:gd name="T4" fmla="*/ 811 w 1032"/>
              <a:gd name="T5" fmla="*/ 220 h 778"/>
              <a:gd name="T6" fmla="*/ 703 w 1032"/>
              <a:gd name="T7" fmla="*/ 278 h 778"/>
              <a:gd name="T8" fmla="*/ 624 w 1032"/>
              <a:gd name="T9" fmla="*/ 305 h 778"/>
              <a:gd name="T10" fmla="*/ 668 w 1032"/>
              <a:gd name="T11" fmla="*/ 165 h 778"/>
              <a:gd name="T12" fmla="*/ 364 w 1032"/>
              <a:gd name="T13" fmla="*/ 165 h 778"/>
              <a:gd name="T14" fmla="*/ 408 w 1032"/>
              <a:gd name="T15" fmla="*/ 305 h 778"/>
              <a:gd name="T16" fmla="*/ 329 w 1032"/>
              <a:gd name="T17" fmla="*/ 278 h 778"/>
              <a:gd name="T18" fmla="*/ 220 w 1032"/>
              <a:gd name="T19" fmla="*/ 221 h 778"/>
              <a:gd name="T20" fmla="*/ 289 w 1032"/>
              <a:gd name="T21" fmla="*/ 178 h 778"/>
              <a:gd name="T22" fmla="*/ 260 w 1032"/>
              <a:gd name="T23" fmla="*/ 26 h 778"/>
              <a:gd name="T24" fmla="*/ 10 w 1032"/>
              <a:gd name="T25" fmla="*/ 384 h 778"/>
              <a:gd name="T26" fmla="*/ 159 w 1032"/>
              <a:gd name="T27" fmla="*/ 500 h 778"/>
              <a:gd name="T28" fmla="*/ 283 w 1032"/>
              <a:gd name="T29" fmla="*/ 540 h 778"/>
              <a:gd name="T30" fmla="*/ 368 w 1032"/>
              <a:gd name="T31" fmla="*/ 778 h 778"/>
              <a:gd name="T32" fmla="*/ 393 w 1032"/>
              <a:gd name="T33" fmla="*/ 748 h 778"/>
              <a:gd name="T34" fmla="*/ 231 w 1032"/>
              <a:gd name="T35" fmla="*/ 465 h 778"/>
              <a:gd name="T36" fmla="*/ 168 w 1032"/>
              <a:gd name="T37" fmla="*/ 447 h 778"/>
              <a:gd name="T38" fmla="*/ 164 w 1032"/>
              <a:gd name="T39" fmla="*/ 130 h 778"/>
              <a:gd name="T40" fmla="*/ 289 w 1032"/>
              <a:gd name="T41" fmla="*/ 93 h 778"/>
              <a:gd name="T42" fmla="*/ 249 w 1032"/>
              <a:gd name="T43" fmla="*/ 125 h 778"/>
              <a:gd name="T44" fmla="*/ 188 w 1032"/>
              <a:gd name="T45" fmla="*/ 142 h 778"/>
              <a:gd name="T46" fmla="*/ 153 w 1032"/>
              <a:gd name="T47" fmla="*/ 283 h 778"/>
              <a:gd name="T48" fmla="*/ 213 w 1032"/>
              <a:gd name="T49" fmla="*/ 324 h 778"/>
              <a:gd name="T50" fmla="*/ 314 w 1032"/>
              <a:gd name="T51" fmla="*/ 331 h 778"/>
              <a:gd name="T52" fmla="*/ 468 w 1032"/>
              <a:gd name="T53" fmla="*/ 335 h 778"/>
              <a:gd name="T54" fmla="*/ 564 w 1032"/>
              <a:gd name="T55" fmla="*/ 335 h 778"/>
              <a:gd name="T56" fmla="*/ 718 w 1032"/>
              <a:gd name="T57" fmla="*/ 331 h 778"/>
              <a:gd name="T58" fmla="*/ 819 w 1032"/>
              <a:gd name="T59" fmla="*/ 324 h 778"/>
              <a:gd name="T60" fmla="*/ 879 w 1032"/>
              <a:gd name="T61" fmla="*/ 283 h 778"/>
              <a:gd name="T62" fmla="*/ 844 w 1032"/>
              <a:gd name="T63" fmla="*/ 142 h 778"/>
              <a:gd name="T64" fmla="*/ 783 w 1032"/>
              <a:gd name="T65" fmla="*/ 125 h 778"/>
              <a:gd name="T66" fmla="*/ 743 w 1032"/>
              <a:gd name="T67" fmla="*/ 93 h 778"/>
              <a:gd name="T68" fmla="*/ 868 w 1032"/>
              <a:gd name="T69" fmla="*/ 130 h 778"/>
              <a:gd name="T70" fmla="*/ 864 w 1032"/>
              <a:gd name="T71" fmla="*/ 447 h 778"/>
              <a:gd name="T72" fmla="*/ 801 w 1032"/>
              <a:gd name="T73" fmla="*/ 465 h 778"/>
              <a:gd name="T74" fmla="*/ 639 w 1032"/>
              <a:gd name="T75" fmla="*/ 748 h 778"/>
              <a:gd name="T76" fmla="*/ 664 w 1032"/>
              <a:gd name="T77" fmla="*/ 778 h 778"/>
              <a:gd name="T78" fmla="*/ 749 w 1032"/>
              <a:gd name="T79" fmla="*/ 540 h 778"/>
              <a:gd name="T80" fmla="*/ 873 w 1032"/>
              <a:gd name="T81" fmla="*/ 500 h 778"/>
              <a:gd name="T82" fmla="*/ 1022 w 1032"/>
              <a:gd name="T83" fmla="*/ 384 h 778"/>
              <a:gd name="T84" fmla="*/ 415 w 1032"/>
              <a:gd name="T85" fmla="*/ 165 h 778"/>
              <a:gd name="T86" fmla="*/ 617 w 1032"/>
              <a:gd name="T87" fmla="*/ 165 h 778"/>
              <a:gd name="T88" fmla="*/ 415 w 1032"/>
              <a:gd name="T89" fmla="*/ 165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32" h="778">
                <a:moveTo>
                  <a:pt x="907" y="98"/>
                </a:moveTo>
                <a:cubicBezTo>
                  <a:pt x="878" y="63"/>
                  <a:pt x="833" y="38"/>
                  <a:pt x="772" y="26"/>
                </a:cubicBezTo>
                <a:cubicBezTo>
                  <a:pt x="737" y="19"/>
                  <a:pt x="704" y="41"/>
                  <a:pt x="694" y="80"/>
                </a:cubicBezTo>
                <a:cubicBezTo>
                  <a:pt x="684" y="117"/>
                  <a:pt x="697" y="162"/>
                  <a:pt x="743" y="178"/>
                </a:cubicBezTo>
                <a:cubicBezTo>
                  <a:pt x="766" y="186"/>
                  <a:pt x="786" y="179"/>
                  <a:pt x="800" y="173"/>
                </a:cubicBezTo>
                <a:cubicBezTo>
                  <a:pt x="804" y="185"/>
                  <a:pt x="808" y="203"/>
                  <a:pt x="811" y="220"/>
                </a:cubicBezTo>
                <a:cubicBezTo>
                  <a:pt x="815" y="237"/>
                  <a:pt x="819" y="255"/>
                  <a:pt x="823" y="270"/>
                </a:cubicBezTo>
                <a:cubicBezTo>
                  <a:pt x="791" y="258"/>
                  <a:pt x="745" y="246"/>
                  <a:pt x="703" y="278"/>
                </a:cubicBezTo>
                <a:cubicBezTo>
                  <a:pt x="697" y="283"/>
                  <a:pt x="691" y="288"/>
                  <a:pt x="686" y="292"/>
                </a:cubicBezTo>
                <a:cubicBezTo>
                  <a:pt x="663" y="311"/>
                  <a:pt x="659" y="315"/>
                  <a:pt x="624" y="305"/>
                </a:cubicBezTo>
                <a:cubicBezTo>
                  <a:pt x="618" y="304"/>
                  <a:pt x="613" y="301"/>
                  <a:pt x="608" y="299"/>
                </a:cubicBezTo>
                <a:cubicBezTo>
                  <a:pt x="642" y="263"/>
                  <a:pt x="668" y="212"/>
                  <a:pt x="668" y="165"/>
                </a:cubicBezTo>
                <a:cubicBezTo>
                  <a:pt x="668" y="74"/>
                  <a:pt x="600" y="0"/>
                  <a:pt x="516" y="0"/>
                </a:cubicBezTo>
                <a:cubicBezTo>
                  <a:pt x="432" y="0"/>
                  <a:pt x="364" y="74"/>
                  <a:pt x="364" y="165"/>
                </a:cubicBezTo>
                <a:cubicBezTo>
                  <a:pt x="364" y="212"/>
                  <a:pt x="390" y="263"/>
                  <a:pt x="424" y="299"/>
                </a:cubicBezTo>
                <a:cubicBezTo>
                  <a:pt x="419" y="301"/>
                  <a:pt x="414" y="304"/>
                  <a:pt x="408" y="305"/>
                </a:cubicBezTo>
                <a:cubicBezTo>
                  <a:pt x="373" y="315"/>
                  <a:pt x="369" y="311"/>
                  <a:pt x="346" y="292"/>
                </a:cubicBezTo>
                <a:cubicBezTo>
                  <a:pt x="341" y="288"/>
                  <a:pt x="335" y="283"/>
                  <a:pt x="329" y="278"/>
                </a:cubicBezTo>
                <a:cubicBezTo>
                  <a:pt x="287" y="246"/>
                  <a:pt x="241" y="258"/>
                  <a:pt x="209" y="270"/>
                </a:cubicBezTo>
                <a:cubicBezTo>
                  <a:pt x="213" y="255"/>
                  <a:pt x="217" y="238"/>
                  <a:pt x="220" y="221"/>
                </a:cubicBezTo>
                <a:cubicBezTo>
                  <a:pt x="224" y="203"/>
                  <a:pt x="228" y="185"/>
                  <a:pt x="232" y="173"/>
                </a:cubicBezTo>
                <a:cubicBezTo>
                  <a:pt x="246" y="179"/>
                  <a:pt x="266" y="186"/>
                  <a:pt x="289" y="178"/>
                </a:cubicBezTo>
                <a:cubicBezTo>
                  <a:pt x="335" y="162"/>
                  <a:pt x="348" y="117"/>
                  <a:pt x="338" y="80"/>
                </a:cubicBezTo>
                <a:cubicBezTo>
                  <a:pt x="328" y="41"/>
                  <a:pt x="296" y="19"/>
                  <a:pt x="260" y="26"/>
                </a:cubicBezTo>
                <a:cubicBezTo>
                  <a:pt x="199" y="38"/>
                  <a:pt x="154" y="63"/>
                  <a:pt x="125" y="98"/>
                </a:cubicBezTo>
                <a:cubicBezTo>
                  <a:pt x="99" y="130"/>
                  <a:pt x="0" y="339"/>
                  <a:pt x="10" y="384"/>
                </a:cubicBezTo>
                <a:cubicBezTo>
                  <a:pt x="18" y="421"/>
                  <a:pt x="55" y="441"/>
                  <a:pt x="143" y="491"/>
                </a:cubicBezTo>
                <a:cubicBezTo>
                  <a:pt x="159" y="500"/>
                  <a:pt x="159" y="500"/>
                  <a:pt x="159" y="500"/>
                </a:cubicBezTo>
                <a:cubicBezTo>
                  <a:pt x="182" y="512"/>
                  <a:pt x="206" y="514"/>
                  <a:pt x="228" y="515"/>
                </a:cubicBezTo>
                <a:cubicBezTo>
                  <a:pt x="263" y="517"/>
                  <a:pt x="275" y="520"/>
                  <a:pt x="283" y="540"/>
                </a:cubicBezTo>
                <a:cubicBezTo>
                  <a:pt x="318" y="627"/>
                  <a:pt x="343" y="756"/>
                  <a:pt x="343" y="757"/>
                </a:cubicBezTo>
                <a:cubicBezTo>
                  <a:pt x="346" y="769"/>
                  <a:pt x="356" y="778"/>
                  <a:pt x="368" y="778"/>
                </a:cubicBezTo>
                <a:cubicBezTo>
                  <a:pt x="370" y="778"/>
                  <a:pt x="371" y="778"/>
                  <a:pt x="373" y="777"/>
                </a:cubicBezTo>
                <a:cubicBezTo>
                  <a:pt x="387" y="775"/>
                  <a:pt x="396" y="761"/>
                  <a:pt x="393" y="748"/>
                </a:cubicBezTo>
                <a:cubicBezTo>
                  <a:pt x="392" y="742"/>
                  <a:pt x="367" y="613"/>
                  <a:pt x="331" y="521"/>
                </a:cubicBezTo>
                <a:cubicBezTo>
                  <a:pt x="310" y="469"/>
                  <a:pt x="264" y="467"/>
                  <a:pt x="231" y="465"/>
                </a:cubicBezTo>
                <a:cubicBezTo>
                  <a:pt x="213" y="464"/>
                  <a:pt x="196" y="462"/>
                  <a:pt x="184" y="456"/>
                </a:cubicBezTo>
                <a:cubicBezTo>
                  <a:pt x="168" y="447"/>
                  <a:pt x="168" y="447"/>
                  <a:pt x="168" y="447"/>
                </a:cubicBezTo>
                <a:cubicBezTo>
                  <a:pt x="107" y="412"/>
                  <a:pt x="62" y="388"/>
                  <a:pt x="59" y="374"/>
                </a:cubicBezTo>
                <a:cubicBezTo>
                  <a:pt x="58" y="347"/>
                  <a:pt x="137" y="164"/>
                  <a:pt x="164" y="130"/>
                </a:cubicBezTo>
                <a:cubicBezTo>
                  <a:pt x="185" y="104"/>
                  <a:pt x="221" y="86"/>
                  <a:pt x="270" y="76"/>
                </a:cubicBezTo>
                <a:cubicBezTo>
                  <a:pt x="283" y="73"/>
                  <a:pt x="289" y="90"/>
                  <a:pt x="289" y="93"/>
                </a:cubicBezTo>
                <a:cubicBezTo>
                  <a:pt x="290" y="96"/>
                  <a:pt x="297" y="122"/>
                  <a:pt x="272" y="131"/>
                </a:cubicBezTo>
                <a:cubicBezTo>
                  <a:pt x="267" y="132"/>
                  <a:pt x="257" y="128"/>
                  <a:pt x="249" y="125"/>
                </a:cubicBezTo>
                <a:cubicBezTo>
                  <a:pt x="237" y="120"/>
                  <a:pt x="223" y="113"/>
                  <a:pt x="207" y="120"/>
                </a:cubicBezTo>
                <a:cubicBezTo>
                  <a:pt x="201" y="123"/>
                  <a:pt x="193" y="129"/>
                  <a:pt x="188" y="142"/>
                </a:cubicBezTo>
                <a:cubicBezTo>
                  <a:pt x="183" y="154"/>
                  <a:pt x="178" y="180"/>
                  <a:pt x="171" y="210"/>
                </a:cubicBezTo>
                <a:cubicBezTo>
                  <a:pt x="165" y="237"/>
                  <a:pt x="158" y="268"/>
                  <a:pt x="153" y="283"/>
                </a:cubicBezTo>
                <a:cubicBezTo>
                  <a:pt x="150" y="290"/>
                  <a:pt x="143" y="311"/>
                  <a:pt x="159" y="325"/>
                </a:cubicBezTo>
                <a:cubicBezTo>
                  <a:pt x="174" y="340"/>
                  <a:pt x="193" y="332"/>
                  <a:pt x="213" y="324"/>
                </a:cubicBezTo>
                <a:cubicBezTo>
                  <a:pt x="246" y="310"/>
                  <a:pt x="274" y="300"/>
                  <a:pt x="298" y="318"/>
                </a:cubicBezTo>
                <a:cubicBezTo>
                  <a:pt x="304" y="323"/>
                  <a:pt x="309" y="327"/>
                  <a:pt x="314" y="331"/>
                </a:cubicBezTo>
                <a:cubicBezTo>
                  <a:pt x="343" y="356"/>
                  <a:pt x="364" y="370"/>
                  <a:pt x="422" y="354"/>
                </a:cubicBezTo>
                <a:cubicBezTo>
                  <a:pt x="439" y="349"/>
                  <a:pt x="454" y="342"/>
                  <a:pt x="468" y="335"/>
                </a:cubicBezTo>
                <a:cubicBezTo>
                  <a:pt x="484" y="343"/>
                  <a:pt x="500" y="349"/>
                  <a:pt x="516" y="349"/>
                </a:cubicBezTo>
                <a:cubicBezTo>
                  <a:pt x="532" y="349"/>
                  <a:pt x="548" y="343"/>
                  <a:pt x="564" y="335"/>
                </a:cubicBezTo>
                <a:cubicBezTo>
                  <a:pt x="578" y="342"/>
                  <a:pt x="593" y="349"/>
                  <a:pt x="610" y="354"/>
                </a:cubicBezTo>
                <a:cubicBezTo>
                  <a:pt x="668" y="370"/>
                  <a:pt x="689" y="356"/>
                  <a:pt x="718" y="331"/>
                </a:cubicBezTo>
                <a:cubicBezTo>
                  <a:pt x="723" y="327"/>
                  <a:pt x="728" y="323"/>
                  <a:pt x="734" y="318"/>
                </a:cubicBezTo>
                <a:cubicBezTo>
                  <a:pt x="758" y="300"/>
                  <a:pt x="786" y="310"/>
                  <a:pt x="819" y="324"/>
                </a:cubicBezTo>
                <a:cubicBezTo>
                  <a:pt x="839" y="332"/>
                  <a:pt x="858" y="340"/>
                  <a:pt x="873" y="325"/>
                </a:cubicBezTo>
                <a:cubicBezTo>
                  <a:pt x="889" y="311"/>
                  <a:pt x="882" y="290"/>
                  <a:pt x="879" y="283"/>
                </a:cubicBezTo>
                <a:cubicBezTo>
                  <a:pt x="874" y="268"/>
                  <a:pt x="867" y="237"/>
                  <a:pt x="861" y="209"/>
                </a:cubicBezTo>
                <a:cubicBezTo>
                  <a:pt x="854" y="180"/>
                  <a:pt x="849" y="154"/>
                  <a:pt x="844" y="142"/>
                </a:cubicBezTo>
                <a:cubicBezTo>
                  <a:pt x="839" y="129"/>
                  <a:pt x="831" y="123"/>
                  <a:pt x="824" y="120"/>
                </a:cubicBezTo>
                <a:cubicBezTo>
                  <a:pt x="809" y="114"/>
                  <a:pt x="795" y="120"/>
                  <a:pt x="783" y="125"/>
                </a:cubicBezTo>
                <a:cubicBezTo>
                  <a:pt x="775" y="128"/>
                  <a:pt x="765" y="132"/>
                  <a:pt x="760" y="131"/>
                </a:cubicBezTo>
                <a:cubicBezTo>
                  <a:pt x="735" y="122"/>
                  <a:pt x="742" y="96"/>
                  <a:pt x="743" y="93"/>
                </a:cubicBezTo>
                <a:cubicBezTo>
                  <a:pt x="743" y="90"/>
                  <a:pt x="749" y="73"/>
                  <a:pt x="762" y="76"/>
                </a:cubicBezTo>
                <a:cubicBezTo>
                  <a:pt x="811" y="86"/>
                  <a:pt x="847" y="104"/>
                  <a:pt x="868" y="130"/>
                </a:cubicBezTo>
                <a:cubicBezTo>
                  <a:pt x="895" y="164"/>
                  <a:pt x="974" y="347"/>
                  <a:pt x="973" y="373"/>
                </a:cubicBezTo>
                <a:cubicBezTo>
                  <a:pt x="970" y="388"/>
                  <a:pt x="925" y="412"/>
                  <a:pt x="864" y="447"/>
                </a:cubicBezTo>
                <a:cubicBezTo>
                  <a:pt x="848" y="456"/>
                  <a:pt x="848" y="456"/>
                  <a:pt x="848" y="456"/>
                </a:cubicBezTo>
                <a:cubicBezTo>
                  <a:pt x="836" y="462"/>
                  <a:pt x="819" y="464"/>
                  <a:pt x="801" y="465"/>
                </a:cubicBezTo>
                <a:cubicBezTo>
                  <a:pt x="768" y="467"/>
                  <a:pt x="722" y="469"/>
                  <a:pt x="701" y="521"/>
                </a:cubicBezTo>
                <a:cubicBezTo>
                  <a:pt x="665" y="613"/>
                  <a:pt x="640" y="742"/>
                  <a:pt x="639" y="748"/>
                </a:cubicBezTo>
                <a:cubicBezTo>
                  <a:pt x="636" y="761"/>
                  <a:pt x="645" y="775"/>
                  <a:pt x="659" y="777"/>
                </a:cubicBezTo>
                <a:cubicBezTo>
                  <a:pt x="661" y="778"/>
                  <a:pt x="662" y="778"/>
                  <a:pt x="664" y="778"/>
                </a:cubicBezTo>
                <a:cubicBezTo>
                  <a:pt x="676" y="778"/>
                  <a:pt x="686" y="769"/>
                  <a:pt x="689" y="757"/>
                </a:cubicBezTo>
                <a:cubicBezTo>
                  <a:pt x="689" y="756"/>
                  <a:pt x="714" y="627"/>
                  <a:pt x="749" y="540"/>
                </a:cubicBezTo>
                <a:cubicBezTo>
                  <a:pt x="756" y="520"/>
                  <a:pt x="769" y="517"/>
                  <a:pt x="804" y="515"/>
                </a:cubicBezTo>
                <a:cubicBezTo>
                  <a:pt x="826" y="514"/>
                  <a:pt x="850" y="512"/>
                  <a:pt x="873" y="500"/>
                </a:cubicBezTo>
                <a:cubicBezTo>
                  <a:pt x="889" y="491"/>
                  <a:pt x="889" y="491"/>
                  <a:pt x="889" y="491"/>
                </a:cubicBezTo>
                <a:cubicBezTo>
                  <a:pt x="977" y="441"/>
                  <a:pt x="1014" y="421"/>
                  <a:pt x="1022" y="384"/>
                </a:cubicBezTo>
                <a:cubicBezTo>
                  <a:pt x="1032" y="339"/>
                  <a:pt x="933" y="130"/>
                  <a:pt x="907" y="98"/>
                </a:cubicBezTo>
                <a:close/>
                <a:moveTo>
                  <a:pt x="415" y="165"/>
                </a:moveTo>
                <a:cubicBezTo>
                  <a:pt x="415" y="102"/>
                  <a:pt x="460" y="51"/>
                  <a:pt x="516" y="51"/>
                </a:cubicBezTo>
                <a:cubicBezTo>
                  <a:pt x="572" y="51"/>
                  <a:pt x="617" y="102"/>
                  <a:pt x="617" y="165"/>
                </a:cubicBezTo>
                <a:cubicBezTo>
                  <a:pt x="617" y="228"/>
                  <a:pt x="550" y="298"/>
                  <a:pt x="516" y="298"/>
                </a:cubicBezTo>
                <a:cubicBezTo>
                  <a:pt x="482" y="298"/>
                  <a:pt x="415" y="228"/>
                  <a:pt x="415" y="165"/>
                </a:cubicBezTo>
                <a:close/>
              </a:path>
            </a:pathLst>
          </a:custGeom>
          <a:solidFill>
            <a:schemeClr val="accent1">
              <a:lumMod val="75000"/>
            </a:schemeClr>
          </a:solidFill>
          <a:ln>
            <a:solidFill>
              <a:schemeClr val="accent1">
                <a:lumMod val="75000"/>
              </a:schemeClr>
            </a:solidFill>
          </a:ln>
        </p:spPr>
        <p:txBody>
          <a:bodyPr vert="horz" wrap="square" lIns="182880" tIns="91440" rIns="182880" bIns="91440" numCol="1" anchor="t" anchorCtr="0" compatLnSpc="1">
            <a:prstTxWarp prst="textNoShape">
              <a:avLst/>
            </a:prstTxWarp>
          </a:bodyPr>
          <a:lstStyle/>
          <a:p>
            <a:endParaRPr lang="en-US" sz="4800"/>
          </a:p>
        </p:txBody>
      </p:sp>
    </p:spTree>
    <p:extLst>
      <p:ext uri="{BB962C8B-B14F-4D97-AF65-F5344CB8AC3E}">
        <p14:creationId xmlns:p14="http://schemas.microsoft.com/office/powerpoint/2010/main" val="375035172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
          <p:cNvSpPr txBox="1"/>
          <p:nvPr/>
        </p:nvSpPr>
        <p:spPr>
          <a:xfrm>
            <a:off x="3766458" y="1995535"/>
            <a:ext cx="15760831"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Advice</a:t>
            </a:r>
            <a:endParaRPr dirty="0">
              <a:effectLst>
                <a:outerShdw blurRad="38100" dist="38100" dir="2700000" algn="tl">
                  <a:srgbClr val="000000">
                    <a:alpha val="43137"/>
                  </a:srgbClr>
                </a:outerShdw>
              </a:effectLst>
            </a:endParaRPr>
          </a:p>
        </p:txBody>
      </p:sp>
      <p:sp>
        <p:nvSpPr>
          <p:cNvPr id="174" name="TextBox 2"/>
          <p:cNvSpPr txBox="1"/>
          <p:nvPr/>
        </p:nvSpPr>
        <p:spPr>
          <a:xfrm>
            <a:off x="3766458" y="4028883"/>
            <a:ext cx="14582032" cy="5479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406400" indent="-406400" algn="l" defTabSz="914400">
              <a:lnSpc>
                <a:spcPct val="130000"/>
              </a:lnSpc>
              <a:buSzPct val="123000"/>
              <a:buChar char="•"/>
              <a:defRPr sz="5000">
                <a:solidFill>
                  <a:srgbClr val="173D6D"/>
                </a:solidFill>
              </a:defRPr>
            </a:pPr>
            <a:r>
              <a:rPr lang="en-US" sz="5500" dirty="0"/>
              <a:t>Written plan</a:t>
            </a:r>
            <a:endParaRPr sz="5500" dirty="0"/>
          </a:p>
          <a:p>
            <a:pPr marL="406400" indent="-406400" algn="l" defTabSz="914400">
              <a:lnSpc>
                <a:spcPct val="130000"/>
              </a:lnSpc>
              <a:buSzPct val="123000"/>
              <a:buChar char="•"/>
              <a:defRPr sz="5000">
                <a:solidFill>
                  <a:srgbClr val="173D6D"/>
                </a:solidFill>
              </a:defRPr>
            </a:pPr>
            <a:r>
              <a:rPr lang="en-US" sz="5500" dirty="0"/>
              <a:t>Find experts you can rely on</a:t>
            </a:r>
            <a:endParaRPr sz="5500" dirty="0"/>
          </a:p>
          <a:p>
            <a:pPr marL="406400" indent="-406400" algn="l" defTabSz="914400">
              <a:lnSpc>
                <a:spcPct val="130000"/>
              </a:lnSpc>
              <a:buSzPct val="123000"/>
              <a:buChar char="•"/>
              <a:defRPr sz="5000">
                <a:solidFill>
                  <a:srgbClr val="173D6D"/>
                </a:solidFill>
              </a:defRPr>
            </a:pPr>
            <a:r>
              <a:rPr lang="en-US" sz="5500" dirty="0"/>
              <a:t>Goal is resilience</a:t>
            </a:r>
          </a:p>
          <a:p>
            <a:pPr marL="406400" indent="-406400" algn="l" defTabSz="914400">
              <a:lnSpc>
                <a:spcPct val="130000"/>
              </a:lnSpc>
              <a:buSzPct val="123000"/>
              <a:buChar char="•"/>
              <a:defRPr sz="5000">
                <a:solidFill>
                  <a:srgbClr val="173D6D"/>
                </a:solidFill>
              </a:defRPr>
            </a:pPr>
            <a:r>
              <a:rPr lang="en-US" sz="5500" dirty="0"/>
              <a:t>Process, not an event</a:t>
            </a:r>
          </a:p>
          <a:p>
            <a:pPr marL="406400" indent="-406400" algn="l" defTabSz="914400">
              <a:lnSpc>
                <a:spcPct val="130000"/>
              </a:lnSpc>
              <a:buSzPct val="123000"/>
              <a:buChar char="•"/>
              <a:defRPr sz="5000">
                <a:solidFill>
                  <a:srgbClr val="173D6D"/>
                </a:solidFill>
              </a:defRPr>
            </a:pPr>
            <a:r>
              <a:rPr lang="en-US" sz="5500" dirty="0"/>
              <a:t>Champion, accountability</a:t>
            </a:r>
            <a:endParaRPr sz="5500" dirty="0"/>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sp>
        <p:nvSpPr>
          <p:cNvPr id="2" name="Oval 1">
            <a:extLst>
              <a:ext uri="{FF2B5EF4-FFF2-40B4-BE49-F238E27FC236}">
                <a16:creationId xmlns:a16="http://schemas.microsoft.com/office/drawing/2014/main" id="{00ED594A-66B1-46BC-22F0-84029FB8B3B5}"/>
              </a:ext>
            </a:extLst>
          </p:cNvPr>
          <p:cNvSpPr/>
          <p:nvPr/>
        </p:nvSpPr>
        <p:spPr>
          <a:xfrm>
            <a:off x="16680055" y="4538222"/>
            <a:ext cx="6371604" cy="6371604"/>
          </a:xfrm>
          <a:prstGeom prst="ellipse">
            <a:avLst/>
          </a:prstGeom>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nSpc>
                <a:spcPts val="9600"/>
              </a:lnSpc>
            </a:pPr>
            <a:r>
              <a:rPr lang="en-US" sz="10800" b="1" dirty="0">
                <a:solidFill>
                  <a:schemeClr val="bg1"/>
                </a:solidFill>
              </a:rPr>
              <a:t>are you</a:t>
            </a:r>
            <a:br>
              <a:rPr lang="en-US" sz="10800" b="1" dirty="0">
                <a:solidFill>
                  <a:schemeClr val="bg1"/>
                </a:solidFill>
              </a:rPr>
            </a:br>
            <a:r>
              <a:rPr lang="en-US" sz="10800" b="1" dirty="0">
                <a:solidFill>
                  <a:schemeClr val="bg1"/>
                </a:solidFill>
              </a:rPr>
              <a:t>ready?</a:t>
            </a:r>
          </a:p>
        </p:txBody>
      </p:sp>
    </p:spTree>
    <p:extLst>
      <p:ext uri="{BB962C8B-B14F-4D97-AF65-F5344CB8AC3E}">
        <p14:creationId xmlns:p14="http://schemas.microsoft.com/office/powerpoint/2010/main" val="295544404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5" name="Content Placeholder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14" y="0"/>
            <a:ext cx="24386514" cy="11697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170875441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pSp>
        <p:nvGrpSpPr>
          <p:cNvPr id="29" name="Group 28">
            <a:extLst>
              <a:ext uri="{FF2B5EF4-FFF2-40B4-BE49-F238E27FC236}">
                <a16:creationId xmlns:a16="http://schemas.microsoft.com/office/drawing/2014/main" id="{A082014A-C9CE-BA13-B113-79189D047119}"/>
              </a:ext>
            </a:extLst>
          </p:cNvPr>
          <p:cNvGrpSpPr/>
          <p:nvPr/>
        </p:nvGrpSpPr>
        <p:grpSpPr>
          <a:xfrm>
            <a:off x="4420041" y="566562"/>
            <a:ext cx="16155802" cy="10623588"/>
            <a:chOff x="3220849" y="735670"/>
            <a:chExt cx="5579218" cy="3749040"/>
          </a:xfrm>
        </p:grpSpPr>
        <p:sp>
          <p:nvSpPr>
            <p:cNvPr id="30" name="Rectangle 29">
              <a:extLst>
                <a:ext uri="{FF2B5EF4-FFF2-40B4-BE49-F238E27FC236}">
                  <a16:creationId xmlns:a16="http://schemas.microsoft.com/office/drawing/2014/main" id="{E62CC793-DB58-454D-7752-ACEF551CCFF9}"/>
                </a:ext>
              </a:extLst>
            </p:cNvPr>
            <p:cNvSpPr/>
            <p:nvPr/>
          </p:nvSpPr>
          <p:spPr>
            <a:xfrm>
              <a:off x="4090306" y="760842"/>
              <a:ext cx="4139634" cy="289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266" b="1">
                  <a:solidFill>
                    <a:schemeClr val="bg1"/>
                  </a:solidFill>
                </a:rPr>
                <a:t>Technological</a:t>
              </a:r>
            </a:p>
          </p:txBody>
        </p:sp>
        <p:sp>
          <p:nvSpPr>
            <p:cNvPr id="31" name="Rectangle 30">
              <a:extLst>
                <a:ext uri="{FF2B5EF4-FFF2-40B4-BE49-F238E27FC236}">
                  <a16:creationId xmlns:a16="http://schemas.microsoft.com/office/drawing/2014/main" id="{077671DD-DA93-D14C-1265-6DF4577D3597}"/>
                </a:ext>
              </a:extLst>
            </p:cNvPr>
            <p:cNvSpPr/>
            <p:nvPr/>
          </p:nvSpPr>
          <p:spPr>
            <a:xfrm>
              <a:off x="3220849" y="735670"/>
              <a:ext cx="5465950" cy="3749040"/>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sz="3200">
                <a:solidFill>
                  <a:schemeClr val="bg1"/>
                </a:solidFill>
              </a:endParaRPr>
            </a:p>
          </p:txBody>
        </p:sp>
        <p:sp>
          <p:nvSpPr>
            <p:cNvPr id="32" name="Rectangle 31">
              <a:extLst>
                <a:ext uri="{FF2B5EF4-FFF2-40B4-BE49-F238E27FC236}">
                  <a16:creationId xmlns:a16="http://schemas.microsoft.com/office/drawing/2014/main" id="{3A54389B-23D6-1BA9-D45B-875B73CD073C}"/>
                </a:ext>
              </a:extLst>
            </p:cNvPr>
            <p:cNvSpPr/>
            <p:nvPr/>
          </p:nvSpPr>
          <p:spPr>
            <a:xfrm>
              <a:off x="3228016" y="1188508"/>
              <a:ext cx="1215815" cy="626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just"/>
              <a:r>
                <a:rPr lang="en-US" sz="5334" b="1" dirty="0">
                  <a:solidFill>
                    <a:schemeClr val="bg1"/>
                  </a:solidFill>
                </a:rPr>
                <a:t>1.5M</a:t>
              </a:r>
              <a:endParaRPr lang="en-US" sz="2800" dirty="0">
                <a:solidFill>
                  <a:schemeClr val="bg1"/>
                </a:solidFill>
              </a:endParaRPr>
            </a:p>
            <a:p>
              <a:pPr algn="l"/>
              <a:r>
                <a:rPr lang="en-US" sz="2800" dirty="0">
                  <a:solidFill>
                    <a:schemeClr val="bg1"/>
                  </a:solidFill>
                </a:rPr>
                <a:t>Jobs created every year</a:t>
              </a:r>
            </a:p>
          </p:txBody>
        </p:sp>
        <p:sp>
          <p:nvSpPr>
            <p:cNvPr id="33" name="Rectangle 32">
              <a:extLst>
                <a:ext uri="{FF2B5EF4-FFF2-40B4-BE49-F238E27FC236}">
                  <a16:creationId xmlns:a16="http://schemas.microsoft.com/office/drawing/2014/main" id="{EC4B0F00-991B-B718-22F4-3BEF64797CCD}"/>
                </a:ext>
              </a:extLst>
            </p:cNvPr>
            <p:cNvSpPr/>
            <p:nvPr/>
          </p:nvSpPr>
          <p:spPr>
            <a:xfrm>
              <a:off x="3228012" y="1943890"/>
              <a:ext cx="2687969" cy="1264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a:solidFill>
                  <a:schemeClr val="bg1"/>
                </a:solidFill>
              </a:endParaRPr>
            </a:p>
          </p:txBody>
        </p:sp>
        <p:sp>
          <p:nvSpPr>
            <p:cNvPr id="34" name="Rectangle 33">
              <a:extLst>
                <a:ext uri="{FF2B5EF4-FFF2-40B4-BE49-F238E27FC236}">
                  <a16:creationId xmlns:a16="http://schemas.microsoft.com/office/drawing/2014/main" id="{D7B19821-ECD5-2A69-95CE-0353CE48ED62}"/>
                </a:ext>
              </a:extLst>
            </p:cNvPr>
            <p:cNvSpPr/>
            <p:nvPr/>
          </p:nvSpPr>
          <p:spPr>
            <a:xfrm>
              <a:off x="3228016" y="3301434"/>
              <a:ext cx="1142780" cy="872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50%</a:t>
              </a:r>
              <a:r>
                <a:rPr lang="en-US" sz="4800" b="1" dirty="0">
                  <a:solidFill>
                    <a:schemeClr val="bg1"/>
                  </a:solidFill>
                </a:rPr>
                <a:t> </a:t>
              </a:r>
              <a:r>
                <a:rPr lang="en-US" sz="2666" dirty="0">
                  <a:solidFill>
                    <a:schemeClr val="bg1"/>
                  </a:solidFill>
                </a:rPr>
                <a:t>of all SMBs start at </a:t>
              </a:r>
              <a:r>
                <a:rPr lang="en-US" sz="4800" b="1" dirty="0">
                  <a:solidFill>
                    <a:schemeClr val="bg1"/>
                  </a:solidFill>
                </a:rPr>
                <a:t>HOME</a:t>
              </a:r>
              <a:r>
                <a:rPr lang="en-US" sz="2666" b="1" dirty="0">
                  <a:solidFill>
                    <a:schemeClr val="bg1"/>
                  </a:solidFill>
                </a:rPr>
                <a:t> </a:t>
              </a:r>
              <a:br>
                <a:rPr lang="en-US" sz="2666" b="1" dirty="0">
                  <a:solidFill>
                    <a:schemeClr val="bg1"/>
                  </a:solidFill>
                </a:rPr>
              </a:br>
              <a:endParaRPr lang="en-US" sz="2666" dirty="0">
                <a:solidFill>
                  <a:schemeClr val="bg1"/>
                </a:solidFill>
              </a:endParaRPr>
            </a:p>
          </p:txBody>
        </p:sp>
        <p:sp>
          <p:nvSpPr>
            <p:cNvPr id="35" name="Rectangle 34">
              <a:extLst>
                <a:ext uri="{FF2B5EF4-FFF2-40B4-BE49-F238E27FC236}">
                  <a16:creationId xmlns:a16="http://schemas.microsoft.com/office/drawing/2014/main" id="{4E458619-6FF9-DC70-03FD-0CC63E8354E6}"/>
                </a:ext>
              </a:extLst>
            </p:cNvPr>
            <p:cNvSpPr/>
            <p:nvPr/>
          </p:nvSpPr>
          <p:spPr>
            <a:xfrm>
              <a:off x="4614030" y="1188508"/>
              <a:ext cx="1070271" cy="539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just"/>
              <a:r>
                <a:rPr lang="en-US" sz="5334" b="1">
                  <a:solidFill>
                    <a:schemeClr val="bg1"/>
                  </a:solidFill>
                </a:rPr>
                <a:t>$413.3B </a:t>
              </a:r>
              <a:r>
                <a:rPr lang="en-US" sz="2800">
                  <a:solidFill>
                    <a:schemeClr val="bg1"/>
                  </a:solidFill>
                </a:rPr>
                <a:t>in </a:t>
              </a:r>
              <a:r>
                <a:rPr lang="en-US" sz="4000" b="1">
                  <a:solidFill>
                    <a:schemeClr val="bg1"/>
                  </a:solidFill>
                </a:rPr>
                <a:t>exports</a:t>
              </a:r>
              <a:endParaRPr lang="en-US" sz="4000">
                <a:solidFill>
                  <a:schemeClr val="bg1"/>
                </a:solidFill>
              </a:endParaRPr>
            </a:p>
          </p:txBody>
        </p:sp>
        <p:sp>
          <p:nvSpPr>
            <p:cNvPr id="36" name="Rectangle 35">
              <a:extLst>
                <a:ext uri="{FF2B5EF4-FFF2-40B4-BE49-F238E27FC236}">
                  <a16:creationId xmlns:a16="http://schemas.microsoft.com/office/drawing/2014/main" id="{DB6F0C92-7E00-B389-30EE-71CECD2FF175}"/>
                </a:ext>
              </a:extLst>
            </p:cNvPr>
            <p:cNvSpPr/>
            <p:nvPr/>
          </p:nvSpPr>
          <p:spPr>
            <a:xfrm>
              <a:off x="4558922" y="3301433"/>
              <a:ext cx="1345978" cy="9018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l"/>
              <a:r>
                <a:rPr lang="en-US" sz="2666" dirty="0">
                  <a:solidFill>
                    <a:schemeClr val="bg1"/>
                  </a:solidFill>
                </a:rPr>
                <a:t>Added</a:t>
              </a:r>
              <a:br>
                <a:rPr lang="en-US" sz="2666" dirty="0">
                  <a:solidFill>
                    <a:schemeClr val="bg1"/>
                  </a:solidFill>
                </a:rPr>
              </a:br>
              <a:r>
                <a:rPr lang="en-US" sz="5334" b="1" dirty="0">
                  <a:solidFill>
                    <a:schemeClr val="bg1"/>
                  </a:solidFill>
                </a:rPr>
                <a:t>12.9 </a:t>
              </a:r>
              <a:r>
                <a:rPr lang="en-US" sz="2934" b="1" dirty="0">
                  <a:solidFill>
                    <a:schemeClr val="bg1"/>
                  </a:solidFill>
                </a:rPr>
                <a:t>million</a:t>
              </a:r>
              <a:r>
                <a:rPr lang="en-US" sz="4266" b="1" dirty="0">
                  <a:solidFill>
                    <a:schemeClr val="bg1"/>
                  </a:solidFill>
                </a:rPr>
                <a:t> </a:t>
              </a:r>
              <a:br>
                <a:rPr lang="en-US" sz="4266" b="1" dirty="0">
                  <a:solidFill>
                    <a:schemeClr val="bg1"/>
                  </a:solidFill>
                </a:rPr>
              </a:br>
              <a:r>
                <a:rPr lang="en-US" sz="2666" dirty="0">
                  <a:solidFill>
                    <a:schemeClr val="bg1"/>
                  </a:solidFill>
                </a:rPr>
                <a:t>jobs in US in the last</a:t>
              </a:r>
              <a:br>
                <a:rPr lang="en-US" sz="2666" dirty="0">
                  <a:solidFill>
                    <a:schemeClr val="bg1"/>
                  </a:solidFill>
                </a:rPr>
              </a:br>
              <a:r>
                <a:rPr lang="en-US" sz="5340" b="1" dirty="0">
                  <a:solidFill>
                    <a:schemeClr val="bg1"/>
                  </a:solidFill>
                </a:rPr>
                <a:t>25</a:t>
              </a:r>
              <a:r>
                <a:rPr lang="en-US" sz="2666" dirty="0">
                  <a:solidFill>
                    <a:schemeClr val="bg1"/>
                  </a:solidFill>
                </a:rPr>
                <a:t> years</a:t>
              </a:r>
            </a:p>
          </p:txBody>
        </p:sp>
        <p:sp>
          <p:nvSpPr>
            <p:cNvPr id="37" name="Rectangle 36">
              <a:extLst>
                <a:ext uri="{FF2B5EF4-FFF2-40B4-BE49-F238E27FC236}">
                  <a16:creationId xmlns:a16="http://schemas.microsoft.com/office/drawing/2014/main" id="{BC153C8B-F5F1-C985-FA39-8FED42F526A7}"/>
                </a:ext>
              </a:extLst>
            </p:cNvPr>
            <p:cNvSpPr/>
            <p:nvPr/>
          </p:nvSpPr>
          <p:spPr>
            <a:xfrm>
              <a:off x="5959096" y="1188508"/>
              <a:ext cx="1084495" cy="648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$370B </a:t>
              </a:r>
              <a:r>
                <a:rPr lang="en-US" sz="2800" dirty="0">
                  <a:solidFill>
                    <a:schemeClr val="bg1"/>
                  </a:solidFill>
                </a:rPr>
                <a:t>spent on </a:t>
              </a:r>
              <a:r>
                <a:rPr lang="en-US" sz="3200" b="1" dirty="0">
                  <a:solidFill>
                    <a:schemeClr val="bg1"/>
                  </a:solidFill>
                </a:rPr>
                <a:t>technology</a:t>
              </a:r>
              <a:endParaRPr lang="en-US" sz="3200" dirty="0">
                <a:solidFill>
                  <a:schemeClr val="bg1"/>
                </a:solidFill>
              </a:endParaRPr>
            </a:p>
          </p:txBody>
        </p:sp>
        <p:sp>
          <p:nvSpPr>
            <p:cNvPr id="38" name="Rectangle 37">
              <a:extLst>
                <a:ext uri="{FF2B5EF4-FFF2-40B4-BE49-F238E27FC236}">
                  <a16:creationId xmlns:a16="http://schemas.microsoft.com/office/drawing/2014/main" id="{2C262AF1-C33C-4248-7705-B0045D4C6CF2}"/>
                </a:ext>
              </a:extLst>
            </p:cNvPr>
            <p:cNvSpPr/>
            <p:nvPr/>
          </p:nvSpPr>
          <p:spPr>
            <a:xfrm>
              <a:off x="5931544" y="2005872"/>
              <a:ext cx="1283601" cy="75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32.5M</a:t>
              </a:r>
              <a:br>
                <a:rPr lang="en-US" sz="2666" dirty="0">
                  <a:solidFill>
                    <a:schemeClr val="bg1"/>
                  </a:solidFill>
                </a:rPr>
              </a:br>
              <a:r>
                <a:rPr lang="en-US" sz="2666" dirty="0">
                  <a:solidFill>
                    <a:schemeClr val="bg1"/>
                  </a:solidFill>
                </a:rPr>
                <a:t>small businesses in the </a:t>
              </a:r>
              <a:r>
                <a:rPr lang="en-US" sz="5334" b="1" dirty="0">
                  <a:solidFill>
                    <a:schemeClr val="bg1"/>
                  </a:solidFill>
                </a:rPr>
                <a:t>US </a:t>
              </a:r>
            </a:p>
          </p:txBody>
        </p:sp>
        <p:sp>
          <p:nvSpPr>
            <p:cNvPr id="39" name="Rectangle 38">
              <a:extLst>
                <a:ext uri="{FF2B5EF4-FFF2-40B4-BE49-F238E27FC236}">
                  <a16:creationId xmlns:a16="http://schemas.microsoft.com/office/drawing/2014/main" id="{C7D498E7-4DBA-62E8-CA7E-EA79FBA609E0}"/>
                </a:ext>
              </a:extLst>
            </p:cNvPr>
            <p:cNvSpPr/>
            <p:nvPr/>
          </p:nvSpPr>
          <p:spPr>
            <a:xfrm>
              <a:off x="5931543" y="3301434"/>
              <a:ext cx="1369850" cy="611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l"/>
              <a:r>
                <a:rPr lang="en-US" sz="2666" dirty="0">
                  <a:solidFill>
                    <a:schemeClr val="bg1"/>
                  </a:solidFill>
                </a:rPr>
                <a:t>Employ</a:t>
              </a:r>
              <a:br>
                <a:rPr lang="en-US" sz="2666" dirty="0">
                  <a:solidFill>
                    <a:schemeClr val="bg1"/>
                  </a:solidFill>
                </a:rPr>
              </a:br>
              <a:r>
                <a:rPr lang="en-US" sz="5334" b="1" dirty="0">
                  <a:solidFill>
                    <a:schemeClr val="bg1"/>
                  </a:solidFill>
                </a:rPr>
                <a:t>61.7</a:t>
              </a:r>
              <a:r>
                <a:rPr lang="en-US" sz="2934" b="1" dirty="0">
                  <a:solidFill>
                    <a:schemeClr val="bg1"/>
                  </a:solidFill>
                </a:rPr>
                <a:t> million </a:t>
              </a:r>
              <a:br>
                <a:rPr lang="en-US" sz="2934" b="1" dirty="0">
                  <a:solidFill>
                    <a:schemeClr val="bg1"/>
                  </a:solidFill>
                </a:rPr>
              </a:br>
              <a:r>
                <a:rPr lang="en-US" sz="2666" dirty="0">
                  <a:solidFill>
                    <a:schemeClr val="bg1"/>
                  </a:solidFill>
                </a:rPr>
                <a:t>workers</a:t>
              </a:r>
            </a:p>
          </p:txBody>
        </p:sp>
        <p:sp>
          <p:nvSpPr>
            <p:cNvPr id="40" name="Rectangle 39">
              <a:extLst>
                <a:ext uri="{FF2B5EF4-FFF2-40B4-BE49-F238E27FC236}">
                  <a16:creationId xmlns:a16="http://schemas.microsoft.com/office/drawing/2014/main" id="{4F63543C-5C5A-33ED-213B-321C2C768B88}"/>
                </a:ext>
              </a:extLst>
            </p:cNvPr>
            <p:cNvSpPr/>
            <p:nvPr/>
          </p:nvSpPr>
          <p:spPr>
            <a:xfrm>
              <a:off x="7268048" y="1188508"/>
              <a:ext cx="1309722" cy="626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just"/>
              <a:r>
                <a:rPr lang="en-US" sz="5334" b="1">
                  <a:solidFill>
                    <a:schemeClr val="bg1"/>
                  </a:solidFill>
                </a:rPr>
                <a:t>44%</a:t>
              </a:r>
              <a:r>
                <a:rPr lang="en-US" sz="2666">
                  <a:solidFill>
                    <a:schemeClr val="bg1"/>
                  </a:solidFill>
                </a:rPr>
                <a:t> of </a:t>
              </a:r>
            </a:p>
            <a:p>
              <a:pPr algn="just"/>
              <a:r>
                <a:rPr lang="en-US" sz="5600" b="1">
                  <a:solidFill>
                    <a:schemeClr val="bg1"/>
                  </a:solidFill>
                </a:rPr>
                <a:t>GDP</a:t>
              </a:r>
            </a:p>
          </p:txBody>
        </p:sp>
        <p:sp>
          <p:nvSpPr>
            <p:cNvPr id="41" name="Rectangle 40">
              <a:extLst>
                <a:ext uri="{FF2B5EF4-FFF2-40B4-BE49-F238E27FC236}">
                  <a16:creationId xmlns:a16="http://schemas.microsoft.com/office/drawing/2014/main" id="{90442C5F-EADE-93C9-CE5E-B8754D4BA73A}"/>
                </a:ext>
              </a:extLst>
            </p:cNvPr>
            <p:cNvSpPr/>
            <p:nvPr/>
          </p:nvSpPr>
          <p:spPr>
            <a:xfrm>
              <a:off x="7268048" y="2005872"/>
              <a:ext cx="1340437" cy="901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99.9%</a:t>
              </a:r>
              <a:br>
                <a:rPr lang="en-US" sz="2666" dirty="0">
                  <a:solidFill>
                    <a:schemeClr val="bg1"/>
                  </a:solidFill>
                </a:rPr>
              </a:br>
              <a:r>
                <a:rPr lang="en-US" sz="2666" dirty="0">
                  <a:solidFill>
                    <a:schemeClr val="bg1"/>
                  </a:solidFill>
                </a:rPr>
                <a:t>of US businesses</a:t>
              </a:r>
              <a:br>
                <a:rPr lang="en-US" sz="2666" dirty="0">
                  <a:solidFill>
                    <a:schemeClr val="bg1"/>
                  </a:solidFill>
                </a:rPr>
              </a:br>
              <a:r>
                <a:rPr lang="en-US" sz="2666" dirty="0">
                  <a:solidFill>
                    <a:schemeClr val="bg1"/>
                  </a:solidFill>
                </a:rPr>
                <a:t>are </a:t>
              </a:r>
              <a:r>
                <a:rPr lang="en-US" sz="5334" b="1" dirty="0">
                  <a:solidFill>
                    <a:schemeClr val="bg1"/>
                  </a:solidFill>
                </a:rPr>
                <a:t>SMALL </a:t>
              </a:r>
              <a:r>
                <a:rPr lang="en-US" sz="2666" dirty="0">
                  <a:solidFill>
                    <a:schemeClr val="bg1"/>
                  </a:solidFill>
                </a:rPr>
                <a:t>businesses</a:t>
              </a:r>
            </a:p>
          </p:txBody>
        </p:sp>
        <p:sp>
          <p:nvSpPr>
            <p:cNvPr id="42" name="Rectangle 41">
              <a:extLst>
                <a:ext uri="{FF2B5EF4-FFF2-40B4-BE49-F238E27FC236}">
                  <a16:creationId xmlns:a16="http://schemas.microsoft.com/office/drawing/2014/main" id="{F54CD636-2CC5-64D7-B2CA-806568315877}"/>
                </a:ext>
              </a:extLst>
            </p:cNvPr>
            <p:cNvSpPr/>
            <p:nvPr/>
          </p:nvSpPr>
          <p:spPr>
            <a:xfrm>
              <a:off x="7268049" y="3301434"/>
              <a:ext cx="1532018" cy="850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2800" dirty="0">
                  <a:solidFill>
                    <a:schemeClr val="bg1"/>
                  </a:solidFill>
                </a:rPr>
                <a:t>Nearly</a:t>
              </a:r>
              <a:br>
                <a:rPr lang="en-US" sz="2800" dirty="0">
                  <a:solidFill>
                    <a:schemeClr val="bg1"/>
                  </a:solidFill>
                </a:rPr>
              </a:br>
              <a:r>
                <a:rPr lang="en-US" sz="4800" b="1" dirty="0">
                  <a:solidFill>
                    <a:schemeClr val="bg1"/>
                  </a:solidFill>
                </a:rPr>
                <a:t>HALF </a:t>
              </a:r>
              <a:r>
                <a:rPr lang="en-US" sz="2666" dirty="0">
                  <a:solidFill>
                    <a:schemeClr val="bg1"/>
                  </a:solidFill>
                </a:rPr>
                <a:t>of all US employees work for a </a:t>
              </a:r>
              <a:r>
                <a:rPr lang="en-US" sz="2666" b="1" dirty="0">
                  <a:solidFill>
                    <a:schemeClr val="bg1"/>
                  </a:solidFill>
                </a:rPr>
                <a:t> </a:t>
              </a:r>
              <a:br>
                <a:rPr lang="en-US" sz="2666" b="1" dirty="0">
                  <a:solidFill>
                    <a:schemeClr val="bg1"/>
                  </a:solidFill>
                </a:rPr>
              </a:br>
              <a:r>
                <a:rPr lang="en-US" sz="4800" b="1" dirty="0">
                  <a:solidFill>
                    <a:schemeClr val="bg1"/>
                  </a:solidFill>
                </a:rPr>
                <a:t>SMALL </a:t>
              </a:r>
              <a:r>
                <a:rPr lang="en-US" sz="2660" dirty="0">
                  <a:solidFill>
                    <a:schemeClr val="bg1"/>
                  </a:solidFill>
                </a:rPr>
                <a:t>business</a:t>
              </a:r>
            </a:p>
          </p:txBody>
        </p:sp>
        <p:cxnSp>
          <p:nvCxnSpPr>
            <p:cNvPr id="43" name="Straight Connector 42">
              <a:extLst>
                <a:ext uri="{FF2B5EF4-FFF2-40B4-BE49-F238E27FC236}">
                  <a16:creationId xmlns:a16="http://schemas.microsoft.com/office/drawing/2014/main" id="{4CD29C2C-C4CB-9C83-4322-FC0DDD067902}"/>
                </a:ext>
              </a:extLst>
            </p:cNvPr>
            <p:cNvCxnSpPr/>
            <p:nvPr/>
          </p:nvCxnSpPr>
          <p:spPr>
            <a:xfrm>
              <a:off x="3853974" y="1118466"/>
              <a:ext cx="476876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CB2CDA1-A24E-8198-E85F-E98E6E242B2B}"/>
                </a:ext>
              </a:extLst>
            </p:cNvPr>
            <p:cNvCxnSpPr/>
            <p:nvPr/>
          </p:nvCxnSpPr>
          <p:spPr>
            <a:xfrm flipV="1">
              <a:off x="4579587" y="3237964"/>
              <a:ext cx="0" cy="1217850"/>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46A0520-8253-2967-04F5-2EBC75E44D47}"/>
                </a:ext>
              </a:extLst>
            </p:cNvPr>
            <p:cNvCxnSpPr/>
            <p:nvPr/>
          </p:nvCxnSpPr>
          <p:spPr>
            <a:xfrm flipV="1">
              <a:off x="5904900" y="3237964"/>
              <a:ext cx="0" cy="1217850"/>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F713DC-6E48-0E59-0250-AE89B84B0432}"/>
                </a:ext>
              </a:extLst>
            </p:cNvPr>
            <p:cNvCxnSpPr/>
            <p:nvPr/>
          </p:nvCxnSpPr>
          <p:spPr>
            <a:xfrm flipV="1">
              <a:off x="4579587" y="1185517"/>
              <a:ext cx="0" cy="795528"/>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0A4871E-7F42-DDBB-4F5D-38214C7DB4F7}"/>
                </a:ext>
              </a:extLst>
            </p:cNvPr>
            <p:cNvCxnSpPr/>
            <p:nvPr/>
          </p:nvCxnSpPr>
          <p:spPr>
            <a:xfrm flipV="1">
              <a:off x="5904900" y="1185517"/>
              <a:ext cx="0" cy="795528"/>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C484213-D1CA-0107-169D-1A1C3568D2AA}"/>
                </a:ext>
              </a:extLst>
            </p:cNvPr>
            <p:cNvCxnSpPr/>
            <p:nvPr/>
          </p:nvCxnSpPr>
          <p:spPr>
            <a:xfrm flipV="1">
              <a:off x="7248483" y="1185518"/>
              <a:ext cx="0" cy="796088"/>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B87237-CA04-BB67-DFBA-F0030BD23534}"/>
                </a:ext>
              </a:extLst>
            </p:cNvPr>
            <p:cNvCxnSpPr/>
            <p:nvPr/>
          </p:nvCxnSpPr>
          <p:spPr>
            <a:xfrm flipV="1">
              <a:off x="7248482" y="3237964"/>
              <a:ext cx="0" cy="1217850"/>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3F53090-2B88-839F-15EF-A96F926A73B2}"/>
                </a:ext>
              </a:extLst>
            </p:cNvPr>
            <p:cNvCxnSpPr/>
            <p:nvPr/>
          </p:nvCxnSpPr>
          <p:spPr>
            <a:xfrm flipV="1">
              <a:off x="7248482" y="2024634"/>
              <a:ext cx="0" cy="1160896"/>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C994C20-BB02-68DD-164B-0BBE9821F7E2}"/>
                </a:ext>
              </a:extLst>
            </p:cNvPr>
            <p:cNvCxnSpPr/>
            <p:nvPr/>
          </p:nvCxnSpPr>
          <p:spPr>
            <a:xfrm flipH="1">
              <a:off x="5953857" y="2004024"/>
              <a:ext cx="2668615" cy="1"/>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C9CFF20-5163-48A5-1123-7F900CB6001B}"/>
                </a:ext>
              </a:extLst>
            </p:cNvPr>
            <p:cNvCxnSpPr/>
            <p:nvPr/>
          </p:nvCxnSpPr>
          <p:spPr>
            <a:xfrm flipH="1">
              <a:off x="5953857" y="3217289"/>
              <a:ext cx="2668615" cy="1"/>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CE02E0D3-F590-7ACD-62B0-5A29707A36E7}"/>
                </a:ext>
              </a:extLst>
            </p:cNvPr>
            <p:cNvSpPr/>
            <p:nvPr/>
          </p:nvSpPr>
          <p:spPr>
            <a:xfrm>
              <a:off x="3278979" y="2036859"/>
              <a:ext cx="2584098" cy="1168210"/>
            </a:xfrm>
            <a:prstGeom prst="rect">
              <a:avLst/>
            </a:prstGeom>
            <a:solidFill>
              <a:schemeClr val="bg1"/>
            </a:solidFill>
            <a:ln w="12700">
              <a:solidFill>
                <a:schemeClr val="bg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43840" tIns="121920" rIns="243840" bIns="121920" numCol="1" spcCol="0" rtlCol="0" fromWordArt="0" anchor="ctr" anchorCtr="0" forceAA="0" compatLnSpc="1">
              <a:prstTxWarp prst="textNoShape">
                <a:avLst/>
              </a:prstTxWarp>
              <a:noAutofit/>
            </a:bodyPr>
            <a:lstStyle/>
            <a:p>
              <a:pPr algn="just"/>
              <a:endParaRPr lang="en-US" sz="4800">
                <a:solidFill>
                  <a:schemeClr val="bg1"/>
                </a:solidFill>
              </a:endParaRPr>
            </a:p>
          </p:txBody>
        </p:sp>
        <p:sp>
          <p:nvSpPr>
            <p:cNvPr id="54" name="Freeform 5">
              <a:extLst>
                <a:ext uri="{FF2B5EF4-FFF2-40B4-BE49-F238E27FC236}">
                  <a16:creationId xmlns:a16="http://schemas.microsoft.com/office/drawing/2014/main" id="{97E44DC9-0A91-329B-81D1-DA631EB08E0D}"/>
                </a:ext>
              </a:extLst>
            </p:cNvPr>
            <p:cNvSpPr>
              <a:spLocks noEditPoints="1"/>
            </p:cNvSpPr>
            <p:nvPr/>
          </p:nvSpPr>
          <p:spPr bwMode="auto">
            <a:xfrm>
              <a:off x="3334269" y="785878"/>
              <a:ext cx="474229" cy="395598"/>
            </a:xfrm>
            <a:custGeom>
              <a:avLst/>
              <a:gdLst>
                <a:gd name="T0" fmla="*/ 15 w 408"/>
                <a:gd name="T1" fmla="*/ 0 h 340"/>
                <a:gd name="T2" fmla="*/ 16 w 408"/>
                <a:gd name="T3" fmla="*/ 0 h 340"/>
                <a:gd name="T4" fmla="*/ 392 w 408"/>
                <a:gd name="T5" fmla="*/ 0 h 340"/>
                <a:gd name="T6" fmla="*/ 408 w 408"/>
                <a:gd name="T7" fmla="*/ 15 h 340"/>
                <a:gd name="T8" fmla="*/ 408 w 408"/>
                <a:gd name="T9" fmla="*/ 16 h 340"/>
                <a:gd name="T10" fmla="*/ 408 w 408"/>
                <a:gd name="T11" fmla="*/ 286 h 340"/>
                <a:gd name="T12" fmla="*/ 392 w 408"/>
                <a:gd name="T13" fmla="*/ 302 h 340"/>
                <a:gd name="T14" fmla="*/ 392 w 408"/>
                <a:gd name="T15" fmla="*/ 302 h 340"/>
                <a:gd name="T16" fmla="*/ 220 w 408"/>
                <a:gd name="T17" fmla="*/ 302 h 340"/>
                <a:gd name="T18" fmla="*/ 220 w 408"/>
                <a:gd name="T19" fmla="*/ 319 h 340"/>
                <a:gd name="T20" fmla="*/ 220 w 408"/>
                <a:gd name="T21" fmla="*/ 321 h 340"/>
                <a:gd name="T22" fmla="*/ 307 w 408"/>
                <a:gd name="T23" fmla="*/ 321 h 340"/>
                <a:gd name="T24" fmla="*/ 316 w 408"/>
                <a:gd name="T25" fmla="*/ 330 h 340"/>
                <a:gd name="T26" fmla="*/ 307 w 408"/>
                <a:gd name="T27" fmla="*/ 340 h 340"/>
                <a:gd name="T28" fmla="*/ 101 w 408"/>
                <a:gd name="T29" fmla="*/ 340 h 340"/>
                <a:gd name="T30" fmla="*/ 92 w 408"/>
                <a:gd name="T31" fmla="*/ 330 h 340"/>
                <a:gd name="T32" fmla="*/ 101 w 408"/>
                <a:gd name="T33" fmla="*/ 321 h 340"/>
                <a:gd name="T34" fmla="*/ 188 w 408"/>
                <a:gd name="T35" fmla="*/ 321 h 340"/>
                <a:gd name="T36" fmla="*/ 188 w 408"/>
                <a:gd name="T37" fmla="*/ 319 h 340"/>
                <a:gd name="T38" fmla="*/ 188 w 408"/>
                <a:gd name="T39" fmla="*/ 302 h 340"/>
                <a:gd name="T40" fmla="*/ 15 w 408"/>
                <a:gd name="T41" fmla="*/ 302 h 340"/>
                <a:gd name="T42" fmla="*/ 0 w 408"/>
                <a:gd name="T43" fmla="*/ 286 h 340"/>
                <a:gd name="T44" fmla="*/ 0 w 408"/>
                <a:gd name="T45" fmla="*/ 286 h 340"/>
                <a:gd name="T46" fmla="*/ 0 w 408"/>
                <a:gd name="T47" fmla="*/ 15 h 340"/>
                <a:gd name="T48" fmla="*/ 15 w 408"/>
                <a:gd name="T49" fmla="*/ 0 h 340"/>
                <a:gd name="T50" fmla="*/ 348 w 408"/>
                <a:gd name="T51" fmla="*/ 227 h 340"/>
                <a:gd name="T52" fmla="*/ 364 w 408"/>
                <a:gd name="T53" fmla="*/ 242 h 340"/>
                <a:gd name="T54" fmla="*/ 348 w 408"/>
                <a:gd name="T55" fmla="*/ 258 h 340"/>
                <a:gd name="T56" fmla="*/ 333 w 408"/>
                <a:gd name="T57" fmla="*/ 242 h 340"/>
                <a:gd name="T58" fmla="*/ 348 w 408"/>
                <a:gd name="T59" fmla="*/ 227 h 340"/>
                <a:gd name="T60" fmla="*/ 377 w 408"/>
                <a:gd name="T61" fmla="*/ 31 h 340"/>
                <a:gd name="T62" fmla="*/ 31 w 408"/>
                <a:gd name="T63" fmla="*/ 31 h 340"/>
                <a:gd name="T64" fmla="*/ 31 w 408"/>
                <a:gd name="T65" fmla="*/ 271 h 340"/>
                <a:gd name="T66" fmla="*/ 377 w 408"/>
                <a:gd name="T67" fmla="*/ 271 h 340"/>
                <a:gd name="T68" fmla="*/ 377 w 408"/>
                <a:gd name="T69" fmla="*/ 3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8" h="340">
                  <a:moveTo>
                    <a:pt x="15" y="0"/>
                  </a:moveTo>
                  <a:cubicBezTo>
                    <a:pt x="16" y="0"/>
                    <a:pt x="16" y="0"/>
                    <a:pt x="16" y="0"/>
                  </a:cubicBezTo>
                  <a:cubicBezTo>
                    <a:pt x="392" y="0"/>
                    <a:pt x="392" y="0"/>
                    <a:pt x="392" y="0"/>
                  </a:cubicBezTo>
                  <a:cubicBezTo>
                    <a:pt x="401" y="0"/>
                    <a:pt x="408" y="7"/>
                    <a:pt x="408" y="15"/>
                  </a:cubicBezTo>
                  <a:cubicBezTo>
                    <a:pt x="408" y="16"/>
                    <a:pt x="408" y="16"/>
                    <a:pt x="408" y="16"/>
                  </a:cubicBezTo>
                  <a:cubicBezTo>
                    <a:pt x="408" y="286"/>
                    <a:pt x="408" y="286"/>
                    <a:pt x="408" y="286"/>
                  </a:cubicBezTo>
                  <a:cubicBezTo>
                    <a:pt x="408" y="295"/>
                    <a:pt x="401" y="302"/>
                    <a:pt x="392" y="302"/>
                  </a:cubicBezTo>
                  <a:cubicBezTo>
                    <a:pt x="392" y="302"/>
                    <a:pt x="392" y="302"/>
                    <a:pt x="392" y="302"/>
                  </a:cubicBezTo>
                  <a:cubicBezTo>
                    <a:pt x="220" y="302"/>
                    <a:pt x="220" y="302"/>
                    <a:pt x="220" y="302"/>
                  </a:cubicBezTo>
                  <a:cubicBezTo>
                    <a:pt x="220" y="319"/>
                    <a:pt x="220" y="319"/>
                    <a:pt x="220" y="319"/>
                  </a:cubicBezTo>
                  <a:cubicBezTo>
                    <a:pt x="220" y="321"/>
                    <a:pt x="220" y="321"/>
                    <a:pt x="220" y="321"/>
                  </a:cubicBezTo>
                  <a:cubicBezTo>
                    <a:pt x="307" y="321"/>
                    <a:pt x="307" y="321"/>
                    <a:pt x="307" y="321"/>
                  </a:cubicBezTo>
                  <a:cubicBezTo>
                    <a:pt x="312" y="321"/>
                    <a:pt x="316" y="325"/>
                    <a:pt x="316" y="330"/>
                  </a:cubicBezTo>
                  <a:cubicBezTo>
                    <a:pt x="316" y="335"/>
                    <a:pt x="312" y="340"/>
                    <a:pt x="307" y="340"/>
                  </a:cubicBezTo>
                  <a:cubicBezTo>
                    <a:pt x="101" y="340"/>
                    <a:pt x="101" y="340"/>
                    <a:pt x="101" y="340"/>
                  </a:cubicBezTo>
                  <a:cubicBezTo>
                    <a:pt x="96" y="340"/>
                    <a:pt x="92" y="335"/>
                    <a:pt x="92" y="330"/>
                  </a:cubicBezTo>
                  <a:cubicBezTo>
                    <a:pt x="92" y="325"/>
                    <a:pt x="96" y="321"/>
                    <a:pt x="101" y="321"/>
                  </a:cubicBezTo>
                  <a:cubicBezTo>
                    <a:pt x="188" y="321"/>
                    <a:pt x="188" y="321"/>
                    <a:pt x="188" y="321"/>
                  </a:cubicBezTo>
                  <a:cubicBezTo>
                    <a:pt x="188" y="319"/>
                    <a:pt x="188" y="319"/>
                    <a:pt x="188" y="319"/>
                  </a:cubicBezTo>
                  <a:cubicBezTo>
                    <a:pt x="188" y="302"/>
                    <a:pt x="188" y="302"/>
                    <a:pt x="188" y="302"/>
                  </a:cubicBezTo>
                  <a:cubicBezTo>
                    <a:pt x="15" y="302"/>
                    <a:pt x="15" y="302"/>
                    <a:pt x="15" y="302"/>
                  </a:cubicBezTo>
                  <a:cubicBezTo>
                    <a:pt x="7" y="302"/>
                    <a:pt x="0" y="295"/>
                    <a:pt x="0" y="286"/>
                  </a:cubicBezTo>
                  <a:cubicBezTo>
                    <a:pt x="0" y="286"/>
                    <a:pt x="0" y="286"/>
                    <a:pt x="0" y="286"/>
                  </a:cubicBezTo>
                  <a:cubicBezTo>
                    <a:pt x="0" y="15"/>
                    <a:pt x="0" y="15"/>
                    <a:pt x="0" y="15"/>
                  </a:cubicBezTo>
                  <a:cubicBezTo>
                    <a:pt x="0" y="7"/>
                    <a:pt x="7" y="0"/>
                    <a:pt x="15" y="0"/>
                  </a:cubicBezTo>
                  <a:close/>
                  <a:moveTo>
                    <a:pt x="348" y="227"/>
                  </a:moveTo>
                  <a:cubicBezTo>
                    <a:pt x="357" y="227"/>
                    <a:pt x="364" y="234"/>
                    <a:pt x="364" y="242"/>
                  </a:cubicBezTo>
                  <a:cubicBezTo>
                    <a:pt x="364" y="251"/>
                    <a:pt x="357" y="258"/>
                    <a:pt x="348" y="258"/>
                  </a:cubicBezTo>
                  <a:cubicBezTo>
                    <a:pt x="340" y="258"/>
                    <a:pt x="333" y="251"/>
                    <a:pt x="333" y="242"/>
                  </a:cubicBezTo>
                  <a:cubicBezTo>
                    <a:pt x="333" y="234"/>
                    <a:pt x="340" y="227"/>
                    <a:pt x="348" y="227"/>
                  </a:cubicBezTo>
                  <a:close/>
                  <a:moveTo>
                    <a:pt x="377" y="31"/>
                  </a:moveTo>
                  <a:cubicBezTo>
                    <a:pt x="31" y="31"/>
                    <a:pt x="31" y="31"/>
                    <a:pt x="31" y="31"/>
                  </a:cubicBezTo>
                  <a:cubicBezTo>
                    <a:pt x="31" y="111"/>
                    <a:pt x="31" y="191"/>
                    <a:pt x="31" y="271"/>
                  </a:cubicBezTo>
                  <a:cubicBezTo>
                    <a:pt x="146" y="271"/>
                    <a:pt x="262" y="271"/>
                    <a:pt x="377" y="271"/>
                  </a:cubicBezTo>
                  <a:cubicBezTo>
                    <a:pt x="377" y="191"/>
                    <a:pt x="377" y="111"/>
                    <a:pt x="377" y="31"/>
                  </a:cubicBezTo>
                  <a:close/>
                </a:path>
              </a:pathLst>
            </a:custGeom>
            <a:solidFill>
              <a:srgbClr val="333333"/>
            </a:solidFill>
            <a:ln>
              <a:noFill/>
            </a:ln>
          </p:spPr>
          <p:txBody>
            <a:bodyPr vert="horz" wrap="square" lIns="243840" tIns="121920" rIns="243840" bIns="121920" numCol="1" anchor="t" anchorCtr="0" compatLnSpc="1">
              <a:prstTxWarp prst="textNoShape">
                <a:avLst/>
              </a:prstTxWarp>
            </a:bodyPr>
            <a:lstStyle/>
            <a:p>
              <a:pPr algn="just"/>
              <a:endParaRPr lang="en-US" sz="4800">
                <a:solidFill>
                  <a:schemeClr val="bg1"/>
                </a:solidFill>
                <a:cs typeface="Arial" charset="0"/>
              </a:endParaRPr>
            </a:p>
          </p:txBody>
        </p:sp>
      </p:grpSp>
      <p:pic>
        <p:nvPicPr>
          <p:cNvPr id="55" name="Picture 54">
            <a:extLst>
              <a:ext uri="{FF2B5EF4-FFF2-40B4-BE49-F238E27FC236}">
                <a16:creationId xmlns:a16="http://schemas.microsoft.com/office/drawing/2014/main" id="{E8A74FEE-C93A-F655-EA1E-CC3227730F39}"/>
              </a:ext>
            </a:extLst>
          </p:cNvPr>
          <p:cNvPicPr>
            <a:picLocks noChangeAspect="1"/>
          </p:cNvPicPr>
          <p:nvPr/>
        </p:nvPicPr>
        <p:blipFill>
          <a:blip r:embed="rId6"/>
          <a:stretch>
            <a:fillRect/>
          </a:stretch>
        </p:blipFill>
        <p:spPr>
          <a:xfrm>
            <a:off x="4439152" y="4210827"/>
            <a:ext cx="7710980" cy="3626294"/>
          </a:xfrm>
          <a:prstGeom prst="rect">
            <a:avLst/>
          </a:prstGeom>
        </p:spPr>
      </p:pic>
      <p:pic>
        <p:nvPicPr>
          <p:cNvPr id="56" name="Picture 55">
            <a:extLst>
              <a:ext uri="{FF2B5EF4-FFF2-40B4-BE49-F238E27FC236}">
                <a16:creationId xmlns:a16="http://schemas.microsoft.com/office/drawing/2014/main" id="{48A028FC-ABA6-39EE-9DCD-CCBA88AFA11A}"/>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l="15533" t="15124" r="16035" b="14321"/>
          <a:stretch/>
        </p:blipFill>
        <p:spPr>
          <a:xfrm>
            <a:off x="5041602" y="857798"/>
            <a:ext cx="718924" cy="629568"/>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173" name="TextBox 1"/>
          <p:cNvSpPr txBox="1"/>
          <p:nvPr/>
        </p:nvSpPr>
        <p:spPr>
          <a:xfrm>
            <a:off x="777649" y="947808"/>
            <a:ext cx="12275412" cy="12344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B2322E"/>
                </a:solidFill>
              </a:defRPr>
            </a:lvl1pPr>
          </a:lstStyle>
          <a:p>
            <a:r>
              <a:rPr lang="en-US" dirty="0"/>
              <a:t>Resources:</a:t>
            </a:r>
            <a:endParaRPr dirty="0"/>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pic>
        <p:nvPicPr>
          <p:cNvPr id="6" name="Picture 5" descr="A qr code on a white background&#10;&#10;Description automatically generated">
            <a:extLst>
              <a:ext uri="{FF2B5EF4-FFF2-40B4-BE49-F238E27FC236}">
                <a16:creationId xmlns:a16="http://schemas.microsoft.com/office/drawing/2014/main" id="{40A27117-9A61-5B87-D461-91B05B549A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182" y="8295168"/>
            <a:ext cx="2857500" cy="2857500"/>
          </a:xfrm>
          <a:prstGeom prst="rect">
            <a:avLst/>
          </a:prstGeom>
        </p:spPr>
      </p:pic>
      <p:sp>
        <p:nvSpPr>
          <p:cNvPr id="16" name="TextBox 15">
            <a:extLst>
              <a:ext uri="{FF2B5EF4-FFF2-40B4-BE49-F238E27FC236}">
                <a16:creationId xmlns:a16="http://schemas.microsoft.com/office/drawing/2014/main" id="{85BC9168-D2A9-4A38-00F1-17AEAA722B2B}"/>
              </a:ext>
            </a:extLst>
          </p:cNvPr>
          <p:cNvSpPr txBox="1"/>
          <p:nvPr/>
        </p:nvSpPr>
        <p:spPr>
          <a:xfrm>
            <a:off x="13529071" y="2846833"/>
            <a:ext cx="6805419"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chemeClr val="bg1"/>
                </a:solidFill>
                <a:effectLst/>
                <a:uFillTx/>
                <a:latin typeface="+mn-lt"/>
                <a:ea typeface="+mn-ea"/>
                <a:cs typeface="+mn-cs"/>
                <a:sym typeface="Helvetica"/>
              </a:rPr>
              <a:t>Live w/ Q&amp;A</a:t>
            </a:r>
          </a:p>
        </p:txBody>
      </p:sp>
      <p:sp>
        <p:nvSpPr>
          <p:cNvPr id="17" name="TextBox 16">
            <a:extLst>
              <a:ext uri="{FF2B5EF4-FFF2-40B4-BE49-F238E27FC236}">
                <a16:creationId xmlns:a16="http://schemas.microsoft.com/office/drawing/2014/main" id="{A7EFA055-ED51-1127-F267-FEA55D06BC7B}"/>
              </a:ext>
            </a:extLst>
          </p:cNvPr>
          <p:cNvSpPr txBox="1"/>
          <p:nvPr/>
        </p:nvSpPr>
        <p:spPr>
          <a:xfrm>
            <a:off x="13529071" y="4568055"/>
            <a:ext cx="6805419"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chemeClr val="bg1"/>
                </a:solidFill>
                <a:effectLst/>
                <a:uFillTx/>
                <a:latin typeface="+mn-lt"/>
                <a:ea typeface="+mn-ea"/>
                <a:cs typeface="+mn-cs"/>
                <a:sym typeface="Helvetica"/>
              </a:rPr>
              <a:t>Community</a:t>
            </a:r>
          </a:p>
        </p:txBody>
      </p:sp>
      <p:sp>
        <p:nvSpPr>
          <p:cNvPr id="18" name="TextBox 17">
            <a:extLst>
              <a:ext uri="{FF2B5EF4-FFF2-40B4-BE49-F238E27FC236}">
                <a16:creationId xmlns:a16="http://schemas.microsoft.com/office/drawing/2014/main" id="{DDD28CCB-D623-3408-E358-9491B165257A}"/>
              </a:ext>
            </a:extLst>
          </p:cNvPr>
          <p:cNvSpPr txBox="1"/>
          <p:nvPr/>
        </p:nvSpPr>
        <p:spPr>
          <a:xfrm>
            <a:off x="13529071" y="6289277"/>
            <a:ext cx="8485109"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chemeClr val="bg1"/>
                </a:solidFill>
                <a:effectLst/>
                <a:uFillTx/>
                <a:latin typeface="+mn-lt"/>
                <a:ea typeface="+mn-ea"/>
                <a:cs typeface="+mn-cs"/>
                <a:sym typeface="Helvetica"/>
              </a:rPr>
              <a:t>Impact Measurement</a:t>
            </a:r>
          </a:p>
        </p:txBody>
      </p:sp>
      <p:pic>
        <p:nvPicPr>
          <p:cNvPr id="20" name="Picture 19" descr="A logo with blue and grey text&#10;&#10;Description automatically generated">
            <a:extLst>
              <a:ext uri="{FF2B5EF4-FFF2-40B4-BE49-F238E27FC236}">
                <a16:creationId xmlns:a16="http://schemas.microsoft.com/office/drawing/2014/main" id="{15E2832F-AF6E-3A07-BF28-D0E405C2C2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6576" y="0"/>
            <a:ext cx="9737558" cy="9737558"/>
          </a:xfrm>
          <a:prstGeom prst="rect">
            <a:avLst/>
          </a:prstGeom>
        </p:spPr>
      </p:pic>
    </p:spTree>
    <p:extLst>
      <p:ext uri="{BB962C8B-B14F-4D97-AF65-F5344CB8AC3E}">
        <p14:creationId xmlns:p14="http://schemas.microsoft.com/office/powerpoint/2010/main" val="307864381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starry-background_short1.jpg" descr="starry-background_short1.jpg"/>
          <p:cNvPicPr>
            <a:picLocks noChangeAspect="1"/>
          </p:cNvPicPr>
          <p:nvPr/>
        </p:nvPicPr>
        <p:blipFill>
          <a:blip r:embed="rId3"/>
          <a:srcRect l="3763" t="14220" r="3763" b="7577"/>
          <a:stretch>
            <a:fillRect/>
          </a:stretch>
        </p:blipFill>
        <p:spPr>
          <a:xfrm>
            <a:off x="-42533" y="-24458"/>
            <a:ext cx="24469067" cy="13764915"/>
          </a:xfrm>
          <a:prstGeom prst="rect">
            <a:avLst/>
          </a:prstGeom>
          <a:ln w="12700">
            <a:miter lim="400000"/>
          </a:ln>
        </p:spPr>
      </p:pic>
      <p:pic>
        <p:nvPicPr>
          <p:cNvPr id="186" name="starry-background_short.jpg" descr="starry-background_short.jpg"/>
          <p:cNvPicPr>
            <a:picLocks noChangeAspect="1"/>
          </p:cNvPicPr>
          <p:nvPr/>
        </p:nvPicPr>
        <p:blipFill>
          <a:blip r:embed="rId4"/>
          <a:srcRect t="11155" b="76019"/>
          <a:stretch>
            <a:fillRect/>
          </a:stretch>
        </p:blipFill>
        <p:spPr>
          <a:xfrm rot="10800000" flipH="1">
            <a:off x="-2514" y="11659850"/>
            <a:ext cx="24389028" cy="2080606"/>
          </a:xfrm>
          <a:prstGeom prst="rect">
            <a:avLst/>
          </a:prstGeom>
          <a:ln w="12700">
            <a:miter lim="400000"/>
          </a:ln>
        </p:spPr>
      </p:pic>
      <p:sp>
        <p:nvSpPr>
          <p:cNvPr id="187" name="Platinum Sponsors"/>
          <p:cNvSpPr txBox="1"/>
          <p:nvPr/>
        </p:nvSpPr>
        <p:spPr>
          <a:xfrm>
            <a:off x="17132901" y="12458945"/>
            <a:ext cx="4753159"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Coffee Sponsor</a:t>
            </a:r>
          </a:p>
        </p:txBody>
      </p:sp>
      <p:pic>
        <p:nvPicPr>
          <p:cNvPr id="188" name="Buffalo-Limo-Logo-17-logo-tag-BW.png" descr="Buffalo-Limo-Logo-17-logo-tag-BW.png"/>
          <p:cNvPicPr>
            <a:picLocks noChangeAspect="1"/>
          </p:cNvPicPr>
          <p:nvPr/>
        </p:nvPicPr>
        <p:blipFill>
          <a:blip r:embed="rId5"/>
          <a:srcRect l="8900" r="8900"/>
          <a:stretch>
            <a:fillRect/>
          </a:stretch>
        </p:blipFill>
        <p:spPr>
          <a:xfrm>
            <a:off x="21003583" y="11808870"/>
            <a:ext cx="2220885" cy="1801247"/>
          </a:xfrm>
          <a:prstGeom prst="rect">
            <a:avLst/>
          </a:prstGeom>
          <a:ln w="12700">
            <a:miter lim="400000"/>
          </a:ln>
        </p:spPr>
      </p:pic>
      <p:sp>
        <p:nvSpPr>
          <p:cNvPr id="189"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90" name="02 LA-Stacked_Logo-Dark1.png" descr="02 LA-Stacked_Logo-Dark1.png"/>
          <p:cNvPicPr>
            <a:picLocks noChangeAspect="1"/>
          </p:cNvPicPr>
          <p:nvPr/>
        </p:nvPicPr>
        <p:blipFill>
          <a:blip r:embed="rId6"/>
          <a:stretch>
            <a:fillRect/>
          </a:stretch>
        </p:blipFill>
        <p:spPr>
          <a:xfrm>
            <a:off x="3356682" y="11989061"/>
            <a:ext cx="2200993" cy="1459667"/>
          </a:xfrm>
          <a:prstGeom prst="rect">
            <a:avLst/>
          </a:prstGeom>
          <a:ln w="12700">
            <a:miter lim="400000"/>
          </a:ln>
        </p:spPr>
      </p:pic>
      <p:pic>
        <p:nvPicPr>
          <p:cNvPr id="5" name="Picture 4" descr="A qr code on a white background&#10;&#10;Description automatically generated">
            <a:extLst>
              <a:ext uri="{FF2B5EF4-FFF2-40B4-BE49-F238E27FC236}">
                <a16:creationId xmlns:a16="http://schemas.microsoft.com/office/drawing/2014/main" id="{07466591-09E7-53AA-9800-1F10EDA608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782" y="8567408"/>
            <a:ext cx="2857500" cy="2857500"/>
          </a:xfrm>
          <a:prstGeom prst="rect">
            <a:avLst/>
          </a:prstGeom>
        </p:spPr>
      </p:pic>
      <p:pic>
        <p:nvPicPr>
          <p:cNvPr id="7" name="Picture 6">
            <a:extLst>
              <a:ext uri="{FF2B5EF4-FFF2-40B4-BE49-F238E27FC236}">
                <a16:creationId xmlns:a16="http://schemas.microsoft.com/office/drawing/2014/main" id="{D5BDE60E-AA92-FEB2-B2B7-FE8B044187D1}"/>
              </a:ext>
            </a:extLst>
          </p:cNvPr>
          <p:cNvPicPr>
            <a:picLocks noChangeAspect="1"/>
          </p:cNvPicPr>
          <p:nvPr/>
        </p:nvPicPr>
        <p:blipFill>
          <a:blip r:embed="rId8"/>
          <a:stretch>
            <a:fillRect/>
          </a:stretch>
        </p:blipFill>
        <p:spPr>
          <a:xfrm>
            <a:off x="13443670" y="674926"/>
            <a:ext cx="9780798" cy="10285541"/>
          </a:xfrm>
          <a:prstGeom prst="rect">
            <a:avLst/>
          </a:prstGeom>
        </p:spPr>
      </p:pic>
      <p:sp>
        <p:nvSpPr>
          <p:cNvPr id="8" name="TextBox 1">
            <a:extLst>
              <a:ext uri="{FF2B5EF4-FFF2-40B4-BE49-F238E27FC236}">
                <a16:creationId xmlns:a16="http://schemas.microsoft.com/office/drawing/2014/main" id="{E1EA1CAA-B1B4-37A6-5267-1C5075704284}"/>
              </a:ext>
            </a:extLst>
          </p:cNvPr>
          <p:cNvSpPr txBox="1"/>
          <p:nvPr/>
        </p:nvSpPr>
        <p:spPr>
          <a:xfrm>
            <a:off x="777649" y="947808"/>
            <a:ext cx="12275412" cy="1234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effectLst>
                  <a:outerShdw blurRad="38100" dist="38100" dir="2700000" algn="tl">
                    <a:srgbClr val="000000">
                      <a:alpha val="43137"/>
                    </a:srgbClr>
                  </a:outerShdw>
                </a:effectLst>
              </a:rPr>
              <a:t>Resources:</a:t>
            </a:r>
            <a:endParaRP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313999"/>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starry-background_short1.jpg" descr="starry-background_short1.jpg"/>
          <p:cNvPicPr>
            <a:picLocks noChangeAspect="1"/>
          </p:cNvPicPr>
          <p:nvPr/>
        </p:nvPicPr>
        <p:blipFill>
          <a:blip r:embed="rId3"/>
          <a:srcRect l="3763" t="14220" r="3763" b="7577"/>
          <a:stretch>
            <a:fillRect/>
          </a:stretch>
        </p:blipFill>
        <p:spPr>
          <a:xfrm>
            <a:off x="-42533" y="-24458"/>
            <a:ext cx="24469067" cy="13764915"/>
          </a:xfrm>
          <a:prstGeom prst="rect">
            <a:avLst/>
          </a:prstGeom>
          <a:ln w="12700">
            <a:miter lim="400000"/>
          </a:ln>
        </p:spPr>
      </p:pic>
      <p:sp>
        <p:nvSpPr>
          <p:cNvPr id="181" name="TextBox 1"/>
          <p:cNvSpPr txBox="1"/>
          <p:nvPr/>
        </p:nvSpPr>
        <p:spPr>
          <a:xfrm>
            <a:off x="-1262914" y="1554940"/>
            <a:ext cx="15760829" cy="2585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defTabSz="914400">
              <a:lnSpc>
                <a:spcPct val="90000"/>
              </a:lnSpc>
              <a:defRPr sz="9000" b="1">
                <a:solidFill>
                  <a:srgbClr val="B2322E"/>
                </a:solidFill>
              </a:defRPr>
            </a:pPr>
            <a:r>
              <a:rPr dirty="0">
                <a:effectLst>
                  <a:outerShdw blurRad="38100" dist="38100" dir="2700000" algn="tl">
                    <a:srgbClr val="000000">
                      <a:alpha val="43137"/>
                    </a:srgbClr>
                  </a:outerShdw>
                </a:effectLst>
              </a:rPr>
              <a:t>Let Us Know How</a:t>
            </a:r>
          </a:p>
          <a:p>
            <a:pPr defTabSz="914400">
              <a:lnSpc>
                <a:spcPct val="90000"/>
              </a:lnSpc>
              <a:defRPr sz="9000" b="1">
                <a:solidFill>
                  <a:srgbClr val="B2322E"/>
                </a:solidFill>
              </a:defRPr>
            </a:pPr>
            <a:r>
              <a:rPr dirty="0">
                <a:effectLst>
                  <a:outerShdw blurRad="38100" dist="38100" dir="2700000" algn="tl">
                    <a:srgbClr val="000000">
                      <a:alpha val="43137"/>
                    </a:srgbClr>
                  </a:outerShdw>
                </a:effectLst>
              </a:rPr>
              <a:t>We Did! </a:t>
            </a:r>
          </a:p>
        </p:txBody>
      </p:sp>
      <p:pic>
        <p:nvPicPr>
          <p:cNvPr id="182" name="CDNLA-Shop-App-survey.png" descr="CDNLA-Shop-App-survey.png"/>
          <p:cNvPicPr>
            <a:picLocks noChangeAspect="1"/>
          </p:cNvPicPr>
          <p:nvPr/>
        </p:nvPicPr>
        <p:blipFill>
          <a:blip r:embed="rId4"/>
          <a:srcRect b="3411"/>
          <a:stretch>
            <a:fillRect/>
          </a:stretch>
        </p:blipFill>
        <p:spPr>
          <a:xfrm>
            <a:off x="8308718" y="116279"/>
            <a:ext cx="19510796" cy="12560354"/>
          </a:xfrm>
          <a:prstGeom prst="rect">
            <a:avLst/>
          </a:prstGeom>
          <a:ln w="12700">
            <a:miter lim="400000"/>
          </a:ln>
        </p:spPr>
      </p:pic>
      <p:pic>
        <p:nvPicPr>
          <p:cNvPr id="183" name="IOS-icon-cd-nla-shows-1024x1024.png" descr="IOS-icon-cd-nla-shows-1024x1024.png"/>
          <p:cNvPicPr>
            <a:picLocks noChangeAspect="1"/>
          </p:cNvPicPr>
          <p:nvPr/>
        </p:nvPicPr>
        <p:blipFill>
          <a:blip r:embed="rId5"/>
          <a:stretch>
            <a:fillRect/>
          </a:stretch>
        </p:blipFill>
        <p:spPr>
          <a:xfrm>
            <a:off x="11207565" y="8884033"/>
            <a:ext cx="2501561" cy="2501561"/>
          </a:xfrm>
          <a:prstGeom prst="rect">
            <a:avLst/>
          </a:prstGeom>
          <a:ln w="12700">
            <a:miter lim="400000"/>
          </a:ln>
        </p:spPr>
      </p:pic>
      <p:pic>
        <p:nvPicPr>
          <p:cNvPr id="184" name="2024 Fall Show Education Survey QR Code.pdf" descr="2024 Fall Show Education Survey QR Code.pdf"/>
          <p:cNvPicPr>
            <a:picLocks noChangeAspect="1"/>
          </p:cNvPicPr>
          <p:nvPr/>
        </p:nvPicPr>
        <p:blipFill>
          <a:blip r:embed="rId6"/>
          <a:stretch>
            <a:fillRect/>
          </a:stretch>
        </p:blipFill>
        <p:spPr>
          <a:xfrm>
            <a:off x="4082409" y="5523187"/>
            <a:ext cx="5224266" cy="5224266"/>
          </a:xfrm>
          <a:prstGeom prst="rect">
            <a:avLst/>
          </a:prstGeom>
          <a:ln w="63500">
            <a:solidFill>
              <a:srgbClr val="D5D5D5"/>
            </a:solidFill>
            <a:miter lim="400000"/>
          </a:ln>
        </p:spPr>
      </p:pic>
      <p:sp>
        <p:nvSpPr>
          <p:cNvPr id="185" name="TextBox 1"/>
          <p:cNvSpPr txBox="1"/>
          <p:nvPr/>
        </p:nvSpPr>
        <p:spPr>
          <a:xfrm>
            <a:off x="-1262914" y="4136787"/>
            <a:ext cx="15760829" cy="115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914400">
              <a:defRPr sz="7000" b="1">
                <a:solidFill>
                  <a:srgbClr val="173D6D"/>
                </a:solidFill>
              </a:defRPr>
            </a:lvl1pPr>
          </a:lstStyle>
          <a:p>
            <a:r>
              <a:rPr dirty="0">
                <a:effectLst>
                  <a:outerShdw blurRad="38100" dist="38100" dir="2700000" algn="tl">
                    <a:srgbClr val="000000">
                      <a:alpha val="43137"/>
                    </a:srgbClr>
                  </a:outerShdw>
                </a:effectLst>
              </a:rPr>
              <a:t>Fill Out </a:t>
            </a:r>
            <a:r>
              <a:rPr lang="en-US" dirty="0">
                <a:effectLst>
                  <a:outerShdw blurRad="38100" dist="38100" dir="2700000" algn="tl">
                    <a:srgbClr val="000000">
                      <a:alpha val="43137"/>
                    </a:srgbClr>
                  </a:outerShdw>
                </a:effectLst>
              </a:rPr>
              <a:t>t</a:t>
            </a:r>
            <a:r>
              <a:rPr dirty="0">
                <a:effectLst>
                  <a:outerShdw blurRad="38100" dist="38100" dir="2700000" algn="tl">
                    <a:srgbClr val="000000">
                      <a:alpha val="43137"/>
                    </a:srgbClr>
                  </a:outerShdw>
                </a:effectLst>
              </a:rPr>
              <a:t>he Survey</a:t>
            </a:r>
          </a:p>
        </p:txBody>
      </p:sp>
      <p:pic>
        <p:nvPicPr>
          <p:cNvPr id="186" name="starry-background_short.jpg" descr="starry-background_short.jpg"/>
          <p:cNvPicPr>
            <a:picLocks noChangeAspect="1"/>
          </p:cNvPicPr>
          <p:nvPr/>
        </p:nvPicPr>
        <p:blipFill>
          <a:blip r:embed="rId7"/>
          <a:srcRect t="11155" b="76019"/>
          <a:stretch>
            <a:fillRect/>
          </a:stretch>
        </p:blipFill>
        <p:spPr>
          <a:xfrm rot="10800000" flipH="1">
            <a:off x="-2514" y="11659850"/>
            <a:ext cx="24389028" cy="2080606"/>
          </a:xfrm>
          <a:prstGeom prst="rect">
            <a:avLst/>
          </a:prstGeom>
          <a:ln w="12700">
            <a:miter lim="400000"/>
          </a:ln>
        </p:spPr>
      </p:pic>
      <p:sp>
        <p:nvSpPr>
          <p:cNvPr id="187" name="Platinum Sponsors"/>
          <p:cNvSpPr txBox="1"/>
          <p:nvPr/>
        </p:nvSpPr>
        <p:spPr>
          <a:xfrm>
            <a:off x="17132901" y="12458945"/>
            <a:ext cx="4753159"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Coffee Sponsor</a:t>
            </a:r>
          </a:p>
        </p:txBody>
      </p:sp>
      <p:pic>
        <p:nvPicPr>
          <p:cNvPr id="188" name="Buffalo-Limo-Logo-17-logo-tag-BW.png" descr="Buffalo-Limo-Logo-17-logo-tag-BW.png"/>
          <p:cNvPicPr>
            <a:picLocks noChangeAspect="1"/>
          </p:cNvPicPr>
          <p:nvPr/>
        </p:nvPicPr>
        <p:blipFill>
          <a:blip r:embed="rId8"/>
          <a:srcRect l="8900" r="8900"/>
          <a:stretch>
            <a:fillRect/>
          </a:stretch>
        </p:blipFill>
        <p:spPr>
          <a:xfrm>
            <a:off x="21003583" y="11808870"/>
            <a:ext cx="2220885" cy="1801247"/>
          </a:xfrm>
          <a:prstGeom prst="rect">
            <a:avLst/>
          </a:prstGeom>
          <a:ln w="12700">
            <a:miter lim="400000"/>
          </a:ln>
        </p:spPr>
      </p:pic>
      <p:sp>
        <p:nvSpPr>
          <p:cNvPr id="189"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90" name="02 LA-Stacked_Logo-Dark1.png" descr="02 LA-Stacked_Logo-Dark1.png"/>
          <p:cNvPicPr>
            <a:picLocks noChangeAspect="1"/>
          </p:cNvPicPr>
          <p:nvPr/>
        </p:nvPicPr>
        <p:blipFill>
          <a:blip r:embed="rId9"/>
          <a:stretch>
            <a:fillRect/>
          </a:stretch>
        </p:blipFill>
        <p:spPr>
          <a:xfrm>
            <a:off x="3356682" y="11989061"/>
            <a:ext cx="2200993" cy="1459667"/>
          </a:xfrm>
          <a:prstGeom prst="rect">
            <a:avLst/>
          </a:prstGeom>
          <a:ln w="12700">
            <a:miter lim="400000"/>
          </a:ln>
        </p:spPr>
      </p:pic>
    </p:spTree>
    <p:extLst>
      <p:ext uri="{BB962C8B-B14F-4D97-AF65-F5344CB8AC3E}">
        <p14:creationId xmlns:p14="http://schemas.microsoft.com/office/powerpoint/2010/main" val="215191816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starry-background_short1.jpg" descr="starry-background_short1.jpg"/>
          <p:cNvPicPr>
            <a:picLocks noChangeAspect="1"/>
          </p:cNvPicPr>
          <p:nvPr/>
        </p:nvPicPr>
        <p:blipFill>
          <a:blip r:embed="rId2"/>
          <a:srcRect l="3763" t="14220" r="3763" b="7577"/>
          <a:stretch>
            <a:fillRect/>
          </a:stretch>
        </p:blipFill>
        <p:spPr>
          <a:xfrm>
            <a:off x="-42533" y="-24458"/>
            <a:ext cx="24469068" cy="13764915"/>
          </a:xfrm>
          <a:prstGeom prst="rect">
            <a:avLst/>
          </a:prstGeom>
          <a:ln w="12700">
            <a:miter lim="400000"/>
          </a:ln>
        </p:spPr>
      </p:pic>
      <p:sp>
        <p:nvSpPr>
          <p:cNvPr id="193" name="TextBox 1"/>
          <p:cNvSpPr txBox="1"/>
          <p:nvPr/>
        </p:nvSpPr>
        <p:spPr>
          <a:xfrm>
            <a:off x="1979393" y="7047258"/>
            <a:ext cx="20425214" cy="17424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defTabSz="914400">
              <a:defRPr sz="800" b="1">
                <a:solidFill>
                  <a:srgbClr val="95303F"/>
                </a:solidFill>
              </a:defRPr>
            </a:pPr>
            <a:endParaRPr dirty="0"/>
          </a:p>
          <a:p>
            <a:pPr defTabSz="914400">
              <a:defRPr sz="10000" b="1" i="1">
                <a:solidFill>
                  <a:srgbClr val="B2322E"/>
                </a:solidFill>
              </a:defRPr>
            </a:pPr>
            <a:r>
              <a:rPr dirty="0">
                <a:effectLst>
                  <a:outerShdw blurRad="38100" dist="38100" dir="2700000" algn="tl">
                    <a:srgbClr val="000000">
                      <a:alpha val="43137"/>
                    </a:srgbClr>
                  </a:outerShdw>
                </a:effectLst>
              </a:rPr>
              <a:t>Thank You for Joining Us!</a:t>
            </a:r>
          </a:p>
        </p:txBody>
      </p:sp>
      <p:pic>
        <p:nvPicPr>
          <p:cNvPr id="194" name="CDNLA-show-dc-gaylord-natl-dome-2024-logo.png" descr="CDNLA-show-dc-gaylord-natl-dome-2024-logo.png"/>
          <p:cNvPicPr>
            <a:picLocks noChangeAspect="1"/>
          </p:cNvPicPr>
          <p:nvPr/>
        </p:nvPicPr>
        <p:blipFill>
          <a:blip r:embed="rId3"/>
          <a:stretch>
            <a:fillRect/>
          </a:stretch>
        </p:blipFill>
        <p:spPr>
          <a:xfrm>
            <a:off x="3627225" y="3267445"/>
            <a:ext cx="17129550" cy="3119382"/>
          </a:xfrm>
          <a:prstGeom prst="rect">
            <a:avLst/>
          </a:prstGeom>
          <a:ln w="12700">
            <a:miter lim="400000"/>
          </a:ln>
        </p:spPr>
      </p:pic>
      <p:pic>
        <p:nvPicPr>
          <p:cNvPr id="195" name="starry-background_short.jpg" descr="starry-background_short.jpg"/>
          <p:cNvPicPr>
            <a:picLocks noChangeAspect="1"/>
          </p:cNvPicPr>
          <p:nvPr/>
        </p:nvPicPr>
        <p:blipFill>
          <a:blip r:embed="rId4"/>
          <a:srcRect t="11155" b="76019"/>
          <a:stretch>
            <a:fillRect/>
          </a:stretch>
        </p:blipFill>
        <p:spPr>
          <a:xfrm rot="10800000" flipH="1">
            <a:off x="-2514" y="11659850"/>
            <a:ext cx="24389028" cy="2080606"/>
          </a:xfrm>
          <a:prstGeom prst="rect">
            <a:avLst/>
          </a:prstGeom>
          <a:ln w="12700">
            <a:miter lim="400000"/>
          </a:ln>
        </p:spPr>
      </p:pic>
      <p:sp>
        <p:nvSpPr>
          <p:cNvPr id="196" name="Platinum Sponsors"/>
          <p:cNvSpPr txBox="1"/>
          <p:nvPr/>
        </p:nvSpPr>
        <p:spPr>
          <a:xfrm>
            <a:off x="17132901" y="12458945"/>
            <a:ext cx="4753159"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Coffee Sponsor</a:t>
            </a:r>
          </a:p>
        </p:txBody>
      </p:sp>
      <p:pic>
        <p:nvPicPr>
          <p:cNvPr id="197" name="Buffalo-Limo-Logo-17-logo-tag-BW.png" descr="Buffalo-Limo-Logo-17-logo-tag-BW.png"/>
          <p:cNvPicPr>
            <a:picLocks noChangeAspect="1"/>
          </p:cNvPicPr>
          <p:nvPr/>
        </p:nvPicPr>
        <p:blipFill>
          <a:blip r:embed="rId5"/>
          <a:srcRect l="8900" r="8900"/>
          <a:stretch>
            <a:fillRect/>
          </a:stretch>
        </p:blipFill>
        <p:spPr>
          <a:xfrm>
            <a:off x="21003583" y="11808870"/>
            <a:ext cx="2220885" cy="1801247"/>
          </a:xfrm>
          <a:prstGeom prst="rect">
            <a:avLst/>
          </a:prstGeom>
          <a:ln w="12700">
            <a:miter lim="400000"/>
          </a:ln>
        </p:spPr>
      </p:pic>
      <p:sp>
        <p:nvSpPr>
          <p:cNvPr id="198"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99" name="02 LA-Stacked_Logo-Dark1.png" descr="02 LA-Stacked_Logo-Dark1.png"/>
          <p:cNvPicPr>
            <a:picLocks noChangeAspect="1"/>
          </p:cNvPicPr>
          <p:nvPr/>
        </p:nvPicPr>
        <p:blipFill>
          <a:blip r:embed="rId6"/>
          <a:stretch>
            <a:fillRect/>
          </a:stretch>
        </p:blipFill>
        <p:spPr>
          <a:xfrm>
            <a:off x="3356682" y="11989061"/>
            <a:ext cx="2200993" cy="145966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pSp>
        <p:nvGrpSpPr>
          <p:cNvPr id="2" name="Group 1">
            <a:extLst>
              <a:ext uri="{FF2B5EF4-FFF2-40B4-BE49-F238E27FC236}">
                <a16:creationId xmlns:a16="http://schemas.microsoft.com/office/drawing/2014/main" id="{275D0966-CF9E-4A8A-906E-6CFD6E843A3A}"/>
              </a:ext>
            </a:extLst>
          </p:cNvPr>
          <p:cNvGrpSpPr/>
          <p:nvPr/>
        </p:nvGrpSpPr>
        <p:grpSpPr>
          <a:xfrm>
            <a:off x="4420041" y="653736"/>
            <a:ext cx="15904958" cy="10623587"/>
            <a:chOff x="3220849" y="735670"/>
            <a:chExt cx="5492592" cy="3749040"/>
          </a:xfrm>
        </p:grpSpPr>
        <p:sp>
          <p:nvSpPr>
            <p:cNvPr id="3" name="Rectangle 2">
              <a:extLst>
                <a:ext uri="{FF2B5EF4-FFF2-40B4-BE49-F238E27FC236}">
                  <a16:creationId xmlns:a16="http://schemas.microsoft.com/office/drawing/2014/main" id="{04CCD745-FC6F-06E0-AF07-2576B48BF2C7}"/>
                </a:ext>
              </a:extLst>
            </p:cNvPr>
            <p:cNvSpPr/>
            <p:nvPr/>
          </p:nvSpPr>
          <p:spPr>
            <a:xfrm>
              <a:off x="4090306" y="760842"/>
              <a:ext cx="4139634" cy="2891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66" b="1">
                  <a:solidFill>
                    <a:schemeClr val="bg1"/>
                  </a:solidFill>
                </a:rPr>
                <a:t>Technological</a:t>
              </a:r>
            </a:p>
          </p:txBody>
        </p:sp>
        <p:sp>
          <p:nvSpPr>
            <p:cNvPr id="4" name="Rectangle 3">
              <a:extLst>
                <a:ext uri="{FF2B5EF4-FFF2-40B4-BE49-F238E27FC236}">
                  <a16:creationId xmlns:a16="http://schemas.microsoft.com/office/drawing/2014/main" id="{36D9102E-377F-A67C-BEF8-7D89A2FA6104}"/>
                </a:ext>
              </a:extLst>
            </p:cNvPr>
            <p:cNvSpPr/>
            <p:nvPr/>
          </p:nvSpPr>
          <p:spPr>
            <a:xfrm>
              <a:off x="3220849" y="735670"/>
              <a:ext cx="5465950" cy="37490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bg1"/>
                </a:solidFill>
              </a:endParaRPr>
            </a:p>
          </p:txBody>
        </p:sp>
        <p:sp>
          <p:nvSpPr>
            <p:cNvPr id="5" name="Rectangle 4">
              <a:extLst>
                <a:ext uri="{FF2B5EF4-FFF2-40B4-BE49-F238E27FC236}">
                  <a16:creationId xmlns:a16="http://schemas.microsoft.com/office/drawing/2014/main" id="{609A3842-FA11-4E7F-960E-6D8477B5A1BA}"/>
                </a:ext>
              </a:extLst>
            </p:cNvPr>
            <p:cNvSpPr/>
            <p:nvPr/>
          </p:nvSpPr>
          <p:spPr>
            <a:xfrm>
              <a:off x="3275654" y="2109975"/>
              <a:ext cx="1358734" cy="9163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46%</a:t>
              </a:r>
              <a:r>
                <a:rPr lang="en-US" sz="2934" b="1" dirty="0">
                  <a:solidFill>
                    <a:schemeClr val="bg1"/>
                  </a:solidFill>
                </a:rPr>
                <a:t> </a:t>
              </a:r>
              <a:r>
                <a:rPr lang="en-US" sz="2800" dirty="0">
                  <a:solidFill>
                    <a:schemeClr val="bg1"/>
                  </a:solidFill>
                </a:rPr>
                <a:t>of breaches impact companies with fewer than </a:t>
              </a:r>
              <a:r>
                <a:rPr lang="en-US" sz="5340" b="1" dirty="0">
                  <a:solidFill>
                    <a:schemeClr val="bg1"/>
                  </a:solidFill>
                </a:rPr>
                <a:t>1,000</a:t>
              </a:r>
              <a:r>
                <a:rPr lang="en-US" sz="2800" dirty="0">
                  <a:solidFill>
                    <a:schemeClr val="bg1"/>
                  </a:solidFill>
                </a:rPr>
                <a:t> employees</a:t>
              </a:r>
            </a:p>
          </p:txBody>
        </p:sp>
        <p:sp>
          <p:nvSpPr>
            <p:cNvPr id="6" name="Rectangle 5">
              <a:extLst>
                <a:ext uri="{FF2B5EF4-FFF2-40B4-BE49-F238E27FC236}">
                  <a16:creationId xmlns:a16="http://schemas.microsoft.com/office/drawing/2014/main" id="{E1C8A286-8B98-929C-76CC-6C801AA72EAF}"/>
                </a:ext>
              </a:extLst>
            </p:cNvPr>
            <p:cNvSpPr/>
            <p:nvPr/>
          </p:nvSpPr>
          <p:spPr>
            <a:xfrm>
              <a:off x="3228012" y="1943890"/>
              <a:ext cx="2687969" cy="12644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a:solidFill>
                  <a:schemeClr val="bg1"/>
                </a:solidFill>
              </a:endParaRPr>
            </a:p>
          </p:txBody>
        </p:sp>
        <p:sp>
          <p:nvSpPr>
            <p:cNvPr id="7" name="Rectangle 6">
              <a:extLst>
                <a:ext uri="{FF2B5EF4-FFF2-40B4-BE49-F238E27FC236}">
                  <a16:creationId xmlns:a16="http://schemas.microsoft.com/office/drawing/2014/main" id="{7AC990F8-27DF-3AD7-2C7E-292D1519B138}"/>
                </a:ext>
              </a:extLst>
            </p:cNvPr>
            <p:cNvSpPr/>
            <p:nvPr/>
          </p:nvSpPr>
          <p:spPr>
            <a:xfrm>
              <a:off x="3228015" y="3301434"/>
              <a:ext cx="1378215" cy="872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37% </a:t>
              </a:r>
              <a:r>
                <a:rPr lang="en-US" sz="2666" dirty="0">
                  <a:solidFill>
                    <a:schemeClr val="bg1"/>
                  </a:solidFill>
                </a:rPr>
                <a:t>of </a:t>
              </a:r>
              <a:r>
                <a:rPr lang="en-US" sz="4800" b="1" dirty="0">
                  <a:solidFill>
                    <a:schemeClr val="bg1"/>
                  </a:solidFill>
                </a:rPr>
                <a:t>ransomware</a:t>
              </a:r>
              <a:r>
                <a:rPr lang="en-US" sz="2666" dirty="0">
                  <a:solidFill>
                    <a:schemeClr val="bg1"/>
                  </a:solidFill>
                </a:rPr>
                <a:t> victims have fewer than </a:t>
              </a:r>
              <a:r>
                <a:rPr lang="en-US" sz="2660" b="1" dirty="0">
                  <a:solidFill>
                    <a:schemeClr val="bg1"/>
                  </a:solidFill>
                </a:rPr>
                <a:t>100 employees </a:t>
              </a:r>
              <a:endParaRPr lang="en-US" sz="2666" dirty="0">
                <a:solidFill>
                  <a:schemeClr val="bg1"/>
                </a:solidFill>
              </a:endParaRPr>
            </a:p>
          </p:txBody>
        </p:sp>
        <p:sp>
          <p:nvSpPr>
            <p:cNvPr id="8" name="Rectangle 7">
              <a:extLst>
                <a:ext uri="{FF2B5EF4-FFF2-40B4-BE49-F238E27FC236}">
                  <a16:creationId xmlns:a16="http://schemas.microsoft.com/office/drawing/2014/main" id="{95DAC123-EE86-AB92-5622-E54FBC7649CB}"/>
                </a:ext>
              </a:extLst>
            </p:cNvPr>
            <p:cNvSpPr/>
            <p:nvPr/>
          </p:nvSpPr>
          <p:spPr>
            <a:xfrm>
              <a:off x="4614030" y="1188508"/>
              <a:ext cx="1226542" cy="778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61% </a:t>
              </a:r>
              <a:r>
                <a:rPr lang="en-US" sz="2800" dirty="0">
                  <a:solidFill>
                    <a:schemeClr val="bg1"/>
                  </a:solidFill>
                </a:rPr>
                <a:t>of small businesses are </a:t>
              </a:r>
              <a:r>
                <a:rPr lang="en-US" sz="2800" b="1" dirty="0">
                  <a:solidFill>
                    <a:schemeClr val="bg1"/>
                  </a:solidFill>
                </a:rPr>
                <a:t>targeted</a:t>
              </a:r>
              <a:r>
                <a:rPr lang="en-US" sz="2800" dirty="0">
                  <a:solidFill>
                    <a:schemeClr val="bg1"/>
                  </a:solidFill>
                </a:rPr>
                <a:t> by attackers</a:t>
              </a:r>
              <a:endParaRPr lang="en-US" sz="4000" dirty="0">
                <a:solidFill>
                  <a:schemeClr val="bg1"/>
                </a:solidFill>
              </a:endParaRPr>
            </a:p>
          </p:txBody>
        </p:sp>
        <p:sp>
          <p:nvSpPr>
            <p:cNvPr id="9" name="Rectangle 8">
              <a:extLst>
                <a:ext uri="{FF2B5EF4-FFF2-40B4-BE49-F238E27FC236}">
                  <a16:creationId xmlns:a16="http://schemas.microsoft.com/office/drawing/2014/main" id="{FC197D57-4510-1874-10E9-4AD3448E35E8}"/>
                </a:ext>
              </a:extLst>
            </p:cNvPr>
            <p:cNvSpPr/>
            <p:nvPr/>
          </p:nvSpPr>
          <p:spPr>
            <a:xfrm>
              <a:off x="4558922" y="3301433"/>
              <a:ext cx="1345978" cy="1047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l"/>
              <a:r>
                <a:rPr lang="en-US" sz="5334" b="1" dirty="0">
                  <a:solidFill>
                    <a:schemeClr val="bg1"/>
                  </a:solidFill>
                </a:rPr>
                <a:t>ONE</a:t>
              </a:r>
              <a:r>
                <a:rPr lang="en-US" sz="4266" b="1" dirty="0">
                  <a:solidFill>
                    <a:schemeClr val="bg1"/>
                  </a:solidFill>
                </a:rPr>
                <a:t> </a:t>
              </a:r>
              <a:r>
                <a:rPr lang="en-US" sz="2666" dirty="0">
                  <a:solidFill>
                    <a:schemeClr val="bg1"/>
                  </a:solidFill>
                </a:rPr>
                <a:t>of every </a:t>
              </a:r>
              <a:r>
                <a:rPr lang="en-US" sz="5340" b="1" dirty="0">
                  <a:solidFill>
                    <a:schemeClr val="bg1"/>
                  </a:solidFill>
                </a:rPr>
                <a:t>323</a:t>
              </a:r>
              <a:r>
                <a:rPr lang="en-US" sz="2666" dirty="0">
                  <a:solidFill>
                    <a:schemeClr val="bg1"/>
                  </a:solidFill>
                </a:rPr>
                <a:t> emails your business receives is </a:t>
              </a:r>
              <a:br>
                <a:rPr lang="en-US" sz="2666" dirty="0">
                  <a:solidFill>
                    <a:schemeClr val="bg1"/>
                  </a:solidFill>
                </a:rPr>
              </a:br>
              <a:r>
                <a:rPr lang="en-US" sz="5340" b="1" dirty="0">
                  <a:solidFill>
                    <a:schemeClr val="bg1"/>
                  </a:solidFill>
                </a:rPr>
                <a:t>malicious</a:t>
              </a:r>
              <a:endParaRPr lang="en-US" sz="2666" dirty="0">
                <a:solidFill>
                  <a:schemeClr val="bg1"/>
                </a:solidFill>
              </a:endParaRPr>
            </a:p>
          </p:txBody>
        </p:sp>
        <p:sp>
          <p:nvSpPr>
            <p:cNvPr id="10" name="Rectangle 9">
              <a:extLst>
                <a:ext uri="{FF2B5EF4-FFF2-40B4-BE49-F238E27FC236}">
                  <a16:creationId xmlns:a16="http://schemas.microsoft.com/office/drawing/2014/main" id="{38B60A85-DF03-7F3F-AC37-9A6FE6DD6B13}"/>
                </a:ext>
              </a:extLst>
            </p:cNvPr>
            <p:cNvSpPr/>
            <p:nvPr/>
          </p:nvSpPr>
          <p:spPr>
            <a:xfrm>
              <a:off x="5959095" y="1188508"/>
              <a:ext cx="1315622" cy="7559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2660" b="1" dirty="0">
                  <a:solidFill>
                    <a:schemeClr val="bg1"/>
                  </a:solidFill>
                </a:rPr>
                <a:t>Your </a:t>
              </a:r>
              <a:r>
                <a:rPr lang="en-US" sz="2660" dirty="0">
                  <a:solidFill>
                    <a:schemeClr val="bg1"/>
                  </a:solidFill>
                </a:rPr>
                <a:t>employees</a:t>
              </a:r>
              <a:r>
                <a:rPr lang="en-US" sz="2660" b="1" dirty="0">
                  <a:solidFill>
                    <a:schemeClr val="bg1"/>
                  </a:solidFill>
                </a:rPr>
                <a:t> </a:t>
              </a:r>
              <a:r>
                <a:rPr lang="en-US" sz="2660" dirty="0">
                  <a:solidFill>
                    <a:schemeClr val="bg1"/>
                  </a:solidFill>
                </a:rPr>
                <a:t>defend </a:t>
              </a:r>
              <a:r>
                <a:rPr lang="en-US" sz="4000" b="1" dirty="0">
                  <a:solidFill>
                    <a:schemeClr val="bg1"/>
                  </a:solidFill>
                </a:rPr>
                <a:t>350%</a:t>
              </a:r>
              <a:r>
                <a:rPr lang="en-US" sz="5340" b="1" dirty="0">
                  <a:solidFill>
                    <a:schemeClr val="bg1"/>
                  </a:solidFill>
                </a:rPr>
                <a:t> </a:t>
              </a:r>
              <a:r>
                <a:rPr lang="en-US" sz="2660" dirty="0">
                  <a:solidFill>
                    <a:schemeClr val="bg1"/>
                  </a:solidFill>
                </a:rPr>
                <a:t>more</a:t>
              </a:r>
              <a:r>
                <a:rPr lang="en-US" sz="5340" dirty="0">
                  <a:solidFill>
                    <a:schemeClr val="bg1"/>
                  </a:solidFill>
                </a:rPr>
                <a:t> </a:t>
              </a:r>
              <a:r>
                <a:rPr lang="en-US" sz="2660" dirty="0">
                  <a:solidFill>
                    <a:schemeClr val="bg1"/>
                  </a:solidFill>
                </a:rPr>
                <a:t>social </a:t>
              </a:r>
              <a:r>
                <a:rPr lang="en-US" sz="2660" b="1" dirty="0">
                  <a:solidFill>
                    <a:schemeClr val="bg1"/>
                  </a:solidFill>
                </a:rPr>
                <a:t>engineering attacks </a:t>
              </a:r>
              <a:r>
                <a:rPr lang="en-US" sz="2660" dirty="0">
                  <a:solidFill>
                    <a:schemeClr val="bg1"/>
                  </a:solidFill>
                </a:rPr>
                <a:t>than large companies</a:t>
              </a:r>
            </a:p>
          </p:txBody>
        </p:sp>
        <p:sp>
          <p:nvSpPr>
            <p:cNvPr id="11" name="Rectangle 10">
              <a:extLst>
                <a:ext uri="{FF2B5EF4-FFF2-40B4-BE49-F238E27FC236}">
                  <a16:creationId xmlns:a16="http://schemas.microsoft.com/office/drawing/2014/main" id="{EA51B5F5-EEDF-B65D-F476-09D81BC559B0}"/>
                </a:ext>
              </a:extLst>
            </p:cNvPr>
            <p:cNvSpPr/>
            <p:nvPr/>
          </p:nvSpPr>
          <p:spPr>
            <a:xfrm>
              <a:off x="5931543" y="3301434"/>
              <a:ext cx="1369850" cy="10172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spAutoFit/>
            </a:bodyPr>
            <a:lstStyle/>
            <a:p>
              <a:pPr algn="l"/>
              <a:r>
                <a:rPr lang="en-US" sz="5334" b="1" dirty="0">
                  <a:solidFill>
                    <a:schemeClr val="bg1"/>
                  </a:solidFill>
                </a:rPr>
                <a:t>82% </a:t>
              </a:r>
              <a:r>
                <a:rPr lang="en-US" sz="2666" dirty="0">
                  <a:solidFill>
                    <a:schemeClr val="bg1"/>
                  </a:solidFill>
                </a:rPr>
                <a:t>of </a:t>
              </a:r>
              <a:r>
                <a:rPr lang="en-US" sz="4800" b="1" dirty="0">
                  <a:solidFill>
                    <a:schemeClr val="bg1"/>
                  </a:solidFill>
                </a:rPr>
                <a:t>ransomware</a:t>
              </a:r>
              <a:r>
                <a:rPr lang="en-US" sz="2666" dirty="0">
                  <a:solidFill>
                    <a:schemeClr val="bg1"/>
                  </a:solidFill>
                </a:rPr>
                <a:t> attacks were against companies with fewer than </a:t>
              </a:r>
              <a:r>
                <a:rPr lang="en-US" sz="2666" b="1" dirty="0">
                  <a:solidFill>
                    <a:schemeClr val="bg1"/>
                  </a:solidFill>
                </a:rPr>
                <a:t>1,000 employees</a:t>
              </a:r>
            </a:p>
          </p:txBody>
        </p:sp>
        <p:sp>
          <p:nvSpPr>
            <p:cNvPr id="12" name="Rectangle 11">
              <a:extLst>
                <a:ext uri="{FF2B5EF4-FFF2-40B4-BE49-F238E27FC236}">
                  <a16:creationId xmlns:a16="http://schemas.microsoft.com/office/drawing/2014/main" id="{505E070D-A60A-4AC2-A414-F7231CA19EFB}"/>
                </a:ext>
              </a:extLst>
            </p:cNvPr>
            <p:cNvSpPr/>
            <p:nvPr/>
          </p:nvSpPr>
          <p:spPr>
            <a:xfrm>
              <a:off x="7268048" y="1188508"/>
              <a:ext cx="1309722" cy="756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51%</a:t>
              </a:r>
              <a:r>
                <a:rPr lang="en-US" sz="2666" dirty="0">
                  <a:solidFill>
                    <a:schemeClr val="bg1"/>
                  </a:solidFill>
                </a:rPr>
                <a:t> of SMBs have </a:t>
              </a:r>
              <a:r>
                <a:rPr lang="en-US" sz="2666" b="1" dirty="0">
                  <a:solidFill>
                    <a:schemeClr val="bg1"/>
                  </a:solidFill>
                </a:rPr>
                <a:t>no cybersecurity measures </a:t>
              </a:r>
              <a:r>
                <a:rPr lang="en-US" sz="2666" dirty="0">
                  <a:solidFill>
                    <a:schemeClr val="bg1"/>
                  </a:solidFill>
                </a:rPr>
                <a:t>in place at all</a:t>
              </a:r>
              <a:endParaRPr lang="en-US" sz="5600" b="1" dirty="0">
                <a:solidFill>
                  <a:schemeClr val="bg1"/>
                </a:solidFill>
              </a:endParaRPr>
            </a:p>
          </p:txBody>
        </p:sp>
        <p:sp>
          <p:nvSpPr>
            <p:cNvPr id="13" name="Rectangle 12">
              <a:extLst>
                <a:ext uri="{FF2B5EF4-FFF2-40B4-BE49-F238E27FC236}">
                  <a16:creationId xmlns:a16="http://schemas.microsoft.com/office/drawing/2014/main" id="{A4FB962E-2260-D21E-ACEE-35F07246429B}"/>
                </a:ext>
              </a:extLst>
            </p:cNvPr>
            <p:cNvSpPr/>
            <p:nvPr/>
          </p:nvSpPr>
          <p:spPr>
            <a:xfrm>
              <a:off x="7066405" y="2172824"/>
              <a:ext cx="1402065" cy="872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34" b="1" dirty="0">
                  <a:solidFill>
                    <a:schemeClr val="bg1"/>
                  </a:solidFill>
                </a:rPr>
                <a:t>75%</a:t>
              </a:r>
              <a:r>
                <a:rPr lang="en-US" sz="2666" b="1" dirty="0">
                  <a:solidFill>
                    <a:schemeClr val="bg1"/>
                  </a:solidFill>
                </a:rPr>
                <a:t> </a:t>
              </a:r>
              <a:r>
                <a:rPr lang="en-US" sz="2666" dirty="0">
                  <a:solidFill>
                    <a:schemeClr val="bg1"/>
                  </a:solidFill>
                </a:rPr>
                <a:t>of SMBs could not continue operating if they were hit with </a:t>
              </a:r>
              <a:r>
                <a:rPr lang="en-US" sz="4800" b="1" dirty="0">
                  <a:solidFill>
                    <a:schemeClr val="bg1"/>
                  </a:solidFill>
                </a:rPr>
                <a:t>ransomware</a:t>
              </a:r>
            </a:p>
          </p:txBody>
        </p:sp>
        <p:sp>
          <p:nvSpPr>
            <p:cNvPr id="14" name="Rectangle 13">
              <a:extLst>
                <a:ext uri="{FF2B5EF4-FFF2-40B4-BE49-F238E27FC236}">
                  <a16:creationId xmlns:a16="http://schemas.microsoft.com/office/drawing/2014/main" id="{4C835EF9-4CEE-A1E6-BB2E-B7D0ADF4089B}"/>
                </a:ext>
              </a:extLst>
            </p:cNvPr>
            <p:cNvSpPr/>
            <p:nvPr/>
          </p:nvSpPr>
          <p:spPr>
            <a:xfrm>
              <a:off x="7268049" y="3301434"/>
              <a:ext cx="1445392" cy="843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4800" b="1" dirty="0">
                  <a:solidFill>
                    <a:schemeClr val="bg1"/>
                  </a:solidFill>
                </a:rPr>
                <a:t>Malware </a:t>
              </a:r>
              <a:r>
                <a:rPr lang="en-US" sz="2666" dirty="0">
                  <a:solidFill>
                    <a:schemeClr val="bg1"/>
                  </a:solidFill>
                </a:rPr>
                <a:t>is the most common cyberattack aimed at </a:t>
              </a:r>
              <a:r>
                <a:rPr lang="en-US" sz="2666" b="1" dirty="0">
                  <a:solidFill>
                    <a:schemeClr val="bg1"/>
                  </a:solidFill>
                </a:rPr>
                <a:t> </a:t>
              </a:r>
              <a:br>
                <a:rPr lang="en-US" sz="2666" b="1" dirty="0">
                  <a:solidFill>
                    <a:schemeClr val="bg1"/>
                  </a:solidFill>
                </a:rPr>
              </a:br>
              <a:r>
                <a:rPr lang="en-US" sz="4800" b="1" dirty="0">
                  <a:solidFill>
                    <a:schemeClr val="bg1"/>
                  </a:solidFill>
                </a:rPr>
                <a:t>small </a:t>
              </a:r>
              <a:r>
                <a:rPr lang="en-US" sz="2660" dirty="0">
                  <a:solidFill>
                    <a:schemeClr val="bg1"/>
                  </a:solidFill>
                </a:rPr>
                <a:t>business</a:t>
              </a:r>
            </a:p>
          </p:txBody>
        </p:sp>
        <p:cxnSp>
          <p:nvCxnSpPr>
            <p:cNvPr id="15" name="Straight Connector 14">
              <a:extLst>
                <a:ext uri="{FF2B5EF4-FFF2-40B4-BE49-F238E27FC236}">
                  <a16:creationId xmlns:a16="http://schemas.microsoft.com/office/drawing/2014/main" id="{4D507F90-37A1-1380-AAC1-E09E8D53024F}"/>
                </a:ext>
              </a:extLst>
            </p:cNvPr>
            <p:cNvCxnSpPr/>
            <p:nvPr/>
          </p:nvCxnSpPr>
          <p:spPr>
            <a:xfrm>
              <a:off x="3853974" y="1118466"/>
              <a:ext cx="4768768" cy="0"/>
            </a:xfrm>
            <a:prstGeom prst="line">
              <a:avLst/>
            </a:prstGeom>
            <a:ln>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62F2F5-1A9A-AF81-BC70-886898099259}"/>
                </a:ext>
              </a:extLst>
            </p:cNvPr>
            <p:cNvCxnSpPr/>
            <p:nvPr/>
          </p:nvCxnSpPr>
          <p:spPr>
            <a:xfrm flipV="1">
              <a:off x="4579587" y="3237964"/>
              <a:ext cx="0" cy="1217850"/>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B17C4A-DFE6-352B-6127-E255BFEC156C}"/>
                </a:ext>
              </a:extLst>
            </p:cNvPr>
            <p:cNvCxnSpPr/>
            <p:nvPr/>
          </p:nvCxnSpPr>
          <p:spPr>
            <a:xfrm flipV="1">
              <a:off x="5904900" y="3237964"/>
              <a:ext cx="0" cy="1217850"/>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DBB3BC5-F1BE-B0D3-B88D-2E1BD0E6131A}"/>
                </a:ext>
              </a:extLst>
            </p:cNvPr>
            <p:cNvCxnSpPr/>
            <p:nvPr/>
          </p:nvCxnSpPr>
          <p:spPr>
            <a:xfrm flipV="1">
              <a:off x="4579587" y="1185517"/>
              <a:ext cx="0" cy="795528"/>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753394-552D-A6ED-F37D-5528CF01E56E}"/>
                </a:ext>
              </a:extLst>
            </p:cNvPr>
            <p:cNvCxnSpPr/>
            <p:nvPr/>
          </p:nvCxnSpPr>
          <p:spPr>
            <a:xfrm flipV="1">
              <a:off x="5904900" y="1185517"/>
              <a:ext cx="0" cy="795528"/>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BAF539-62F8-9460-45CD-FC3AF99406BC}"/>
                </a:ext>
              </a:extLst>
            </p:cNvPr>
            <p:cNvCxnSpPr/>
            <p:nvPr/>
          </p:nvCxnSpPr>
          <p:spPr>
            <a:xfrm flipV="1">
              <a:off x="7248483" y="1185518"/>
              <a:ext cx="0" cy="796088"/>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15A5ED-F206-0DE8-E57D-4EE281639D72}"/>
                </a:ext>
              </a:extLst>
            </p:cNvPr>
            <p:cNvCxnSpPr/>
            <p:nvPr/>
          </p:nvCxnSpPr>
          <p:spPr>
            <a:xfrm flipV="1">
              <a:off x="7248482" y="3237964"/>
              <a:ext cx="0" cy="1217850"/>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CE52D9-4F96-232C-4752-86456659EBF7}"/>
                </a:ext>
              </a:extLst>
            </p:cNvPr>
            <p:cNvCxnSpPr>
              <a:cxnSpLocks/>
            </p:cNvCxnSpPr>
            <p:nvPr/>
          </p:nvCxnSpPr>
          <p:spPr>
            <a:xfrm flipH="1" flipV="1">
              <a:off x="3275387" y="1992462"/>
              <a:ext cx="5347085" cy="11562"/>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1A66FB9-CDEB-853E-8FEC-EA9EE5B827D5}"/>
                </a:ext>
              </a:extLst>
            </p:cNvPr>
            <p:cNvCxnSpPr>
              <a:cxnSpLocks/>
            </p:cNvCxnSpPr>
            <p:nvPr/>
          </p:nvCxnSpPr>
          <p:spPr>
            <a:xfrm flipH="1">
              <a:off x="3275387" y="3217289"/>
              <a:ext cx="5347085" cy="7265"/>
            </a:xfrm>
            <a:prstGeom prst="line">
              <a:avLst/>
            </a:prstGeom>
            <a:ln w="6350">
              <a:solidFill>
                <a:schemeClr val="accent6">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Freeform 5">
              <a:extLst>
                <a:ext uri="{FF2B5EF4-FFF2-40B4-BE49-F238E27FC236}">
                  <a16:creationId xmlns:a16="http://schemas.microsoft.com/office/drawing/2014/main" id="{563418CF-6DAC-A226-E2E1-6A6DD5F5AEE0}"/>
                </a:ext>
              </a:extLst>
            </p:cNvPr>
            <p:cNvSpPr>
              <a:spLocks noEditPoints="1"/>
            </p:cNvSpPr>
            <p:nvPr/>
          </p:nvSpPr>
          <p:spPr bwMode="auto">
            <a:xfrm>
              <a:off x="3352464" y="755489"/>
              <a:ext cx="474229" cy="395598"/>
            </a:xfrm>
            <a:custGeom>
              <a:avLst/>
              <a:gdLst>
                <a:gd name="T0" fmla="*/ 15 w 408"/>
                <a:gd name="T1" fmla="*/ 0 h 340"/>
                <a:gd name="T2" fmla="*/ 16 w 408"/>
                <a:gd name="T3" fmla="*/ 0 h 340"/>
                <a:gd name="T4" fmla="*/ 392 w 408"/>
                <a:gd name="T5" fmla="*/ 0 h 340"/>
                <a:gd name="T6" fmla="*/ 408 w 408"/>
                <a:gd name="T7" fmla="*/ 15 h 340"/>
                <a:gd name="T8" fmla="*/ 408 w 408"/>
                <a:gd name="T9" fmla="*/ 16 h 340"/>
                <a:gd name="T10" fmla="*/ 408 w 408"/>
                <a:gd name="T11" fmla="*/ 286 h 340"/>
                <a:gd name="T12" fmla="*/ 392 w 408"/>
                <a:gd name="T13" fmla="*/ 302 h 340"/>
                <a:gd name="T14" fmla="*/ 392 w 408"/>
                <a:gd name="T15" fmla="*/ 302 h 340"/>
                <a:gd name="T16" fmla="*/ 220 w 408"/>
                <a:gd name="T17" fmla="*/ 302 h 340"/>
                <a:gd name="T18" fmla="*/ 220 w 408"/>
                <a:gd name="T19" fmla="*/ 319 h 340"/>
                <a:gd name="T20" fmla="*/ 220 w 408"/>
                <a:gd name="T21" fmla="*/ 321 h 340"/>
                <a:gd name="T22" fmla="*/ 307 w 408"/>
                <a:gd name="T23" fmla="*/ 321 h 340"/>
                <a:gd name="T24" fmla="*/ 316 w 408"/>
                <a:gd name="T25" fmla="*/ 330 h 340"/>
                <a:gd name="T26" fmla="*/ 307 w 408"/>
                <a:gd name="T27" fmla="*/ 340 h 340"/>
                <a:gd name="T28" fmla="*/ 101 w 408"/>
                <a:gd name="T29" fmla="*/ 340 h 340"/>
                <a:gd name="T30" fmla="*/ 92 w 408"/>
                <a:gd name="T31" fmla="*/ 330 h 340"/>
                <a:gd name="T32" fmla="*/ 101 w 408"/>
                <a:gd name="T33" fmla="*/ 321 h 340"/>
                <a:gd name="T34" fmla="*/ 188 w 408"/>
                <a:gd name="T35" fmla="*/ 321 h 340"/>
                <a:gd name="T36" fmla="*/ 188 w 408"/>
                <a:gd name="T37" fmla="*/ 319 h 340"/>
                <a:gd name="T38" fmla="*/ 188 w 408"/>
                <a:gd name="T39" fmla="*/ 302 h 340"/>
                <a:gd name="T40" fmla="*/ 15 w 408"/>
                <a:gd name="T41" fmla="*/ 302 h 340"/>
                <a:gd name="T42" fmla="*/ 0 w 408"/>
                <a:gd name="T43" fmla="*/ 286 h 340"/>
                <a:gd name="T44" fmla="*/ 0 w 408"/>
                <a:gd name="T45" fmla="*/ 286 h 340"/>
                <a:gd name="T46" fmla="*/ 0 w 408"/>
                <a:gd name="T47" fmla="*/ 15 h 340"/>
                <a:gd name="T48" fmla="*/ 15 w 408"/>
                <a:gd name="T49" fmla="*/ 0 h 340"/>
                <a:gd name="T50" fmla="*/ 348 w 408"/>
                <a:gd name="T51" fmla="*/ 227 h 340"/>
                <a:gd name="T52" fmla="*/ 364 w 408"/>
                <a:gd name="T53" fmla="*/ 242 h 340"/>
                <a:gd name="T54" fmla="*/ 348 w 408"/>
                <a:gd name="T55" fmla="*/ 258 h 340"/>
                <a:gd name="T56" fmla="*/ 333 w 408"/>
                <a:gd name="T57" fmla="*/ 242 h 340"/>
                <a:gd name="T58" fmla="*/ 348 w 408"/>
                <a:gd name="T59" fmla="*/ 227 h 340"/>
                <a:gd name="T60" fmla="*/ 377 w 408"/>
                <a:gd name="T61" fmla="*/ 31 h 340"/>
                <a:gd name="T62" fmla="*/ 31 w 408"/>
                <a:gd name="T63" fmla="*/ 31 h 340"/>
                <a:gd name="T64" fmla="*/ 31 w 408"/>
                <a:gd name="T65" fmla="*/ 271 h 340"/>
                <a:gd name="T66" fmla="*/ 377 w 408"/>
                <a:gd name="T67" fmla="*/ 271 h 340"/>
                <a:gd name="T68" fmla="*/ 377 w 408"/>
                <a:gd name="T69" fmla="*/ 3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8" h="340">
                  <a:moveTo>
                    <a:pt x="15" y="0"/>
                  </a:moveTo>
                  <a:cubicBezTo>
                    <a:pt x="16" y="0"/>
                    <a:pt x="16" y="0"/>
                    <a:pt x="16" y="0"/>
                  </a:cubicBezTo>
                  <a:cubicBezTo>
                    <a:pt x="392" y="0"/>
                    <a:pt x="392" y="0"/>
                    <a:pt x="392" y="0"/>
                  </a:cubicBezTo>
                  <a:cubicBezTo>
                    <a:pt x="401" y="0"/>
                    <a:pt x="408" y="7"/>
                    <a:pt x="408" y="15"/>
                  </a:cubicBezTo>
                  <a:cubicBezTo>
                    <a:pt x="408" y="16"/>
                    <a:pt x="408" y="16"/>
                    <a:pt x="408" y="16"/>
                  </a:cubicBezTo>
                  <a:cubicBezTo>
                    <a:pt x="408" y="286"/>
                    <a:pt x="408" y="286"/>
                    <a:pt x="408" y="286"/>
                  </a:cubicBezTo>
                  <a:cubicBezTo>
                    <a:pt x="408" y="295"/>
                    <a:pt x="401" y="302"/>
                    <a:pt x="392" y="302"/>
                  </a:cubicBezTo>
                  <a:cubicBezTo>
                    <a:pt x="392" y="302"/>
                    <a:pt x="392" y="302"/>
                    <a:pt x="392" y="302"/>
                  </a:cubicBezTo>
                  <a:cubicBezTo>
                    <a:pt x="220" y="302"/>
                    <a:pt x="220" y="302"/>
                    <a:pt x="220" y="302"/>
                  </a:cubicBezTo>
                  <a:cubicBezTo>
                    <a:pt x="220" y="319"/>
                    <a:pt x="220" y="319"/>
                    <a:pt x="220" y="319"/>
                  </a:cubicBezTo>
                  <a:cubicBezTo>
                    <a:pt x="220" y="321"/>
                    <a:pt x="220" y="321"/>
                    <a:pt x="220" y="321"/>
                  </a:cubicBezTo>
                  <a:cubicBezTo>
                    <a:pt x="307" y="321"/>
                    <a:pt x="307" y="321"/>
                    <a:pt x="307" y="321"/>
                  </a:cubicBezTo>
                  <a:cubicBezTo>
                    <a:pt x="312" y="321"/>
                    <a:pt x="316" y="325"/>
                    <a:pt x="316" y="330"/>
                  </a:cubicBezTo>
                  <a:cubicBezTo>
                    <a:pt x="316" y="335"/>
                    <a:pt x="312" y="340"/>
                    <a:pt x="307" y="340"/>
                  </a:cubicBezTo>
                  <a:cubicBezTo>
                    <a:pt x="101" y="340"/>
                    <a:pt x="101" y="340"/>
                    <a:pt x="101" y="340"/>
                  </a:cubicBezTo>
                  <a:cubicBezTo>
                    <a:pt x="96" y="340"/>
                    <a:pt x="92" y="335"/>
                    <a:pt x="92" y="330"/>
                  </a:cubicBezTo>
                  <a:cubicBezTo>
                    <a:pt x="92" y="325"/>
                    <a:pt x="96" y="321"/>
                    <a:pt x="101" y="321"/>
                  </a:cubicBezTo>
                  <a:cubicBezTo>
                    <a:pt x="188" y="321"/>
                    <a:pt x="188" y="321"/>
                    <a:pt x="188" y="321"/>
                  </a:cubicBezTo>
                  <a:cubicBezTo>
                    <a:pt x="188" y="319"/>
                    <a:pt x="188" y="319"/>
                    <a:pt x="188" y="319"/>
                  </a:cubicBezTo>
                  <a:cubicBezTo>
                    <a:pt x="188" y="302"/>
                    <a:pt x="188" y="302"/>
                    <a:pt x="188" y="302"/>
                  </a:cubicBezTo>
                  <a:cubicBezTo>
                    <a:pt x="15" y="302"/>
                    <a:pt x="15" y="302"/>
                    <a:pt x="15" y="302"/>
                  </a:cubicBezTo>
                  <a:cubicBezTo>
                    <a:pt x="7" y="302"/>
                    <a:pt x="0" y="295"/>
                    <a:pt x="0" y="286"/>
                  </a:cubicBezTo>
                  <a:cubicBezTo>
                    <a:pt x="0" y="286"/>
                    <a:pt x="0" y="286"/>
                    <a:pt x="0" y="286"/>
                  </a:cubicBezTo>
                  <a:cubicBezTo>
                    <a:pt x="0" y="15"/>
                    <a:pt x="0" y="15"/>
                    <a:pt x="0" y="15"/>
                  </a:cubicBezTo>
                  <a:cubicBezTo>
                    <a:pt x="0" y="7"/>
                    <a:pt x="7" y="0"/>
                    <a:pt x="15" y="0"/>
                  </a:cubicBezTo>
                  <a:close/>
                  <a:moveTo>
                    <a:pt x="348" y="227"/>
                  </a:moveTo>
                  <a:cubicBezTo>
                    <a:pt x="357" y="227"/>
                    <a:pt x="364" y="234"/>
                    <a:pt x="364" y="242"/>
                  </a:cubicBezTo>
                  <a:cubicBezTo>
                    <a:pt x="364" y="251"/>
                    <a:pt x="357" y="258"/>
                    <a:pt x="348" y="258"/>
                  </a:cubicBezTo>
                  <a:cubicBezTo>
                    <a:pt x="340" y="258"/>
                    <a:pt x="333" y="251"/>
                    <a:pt x="333" y="242"/>
                  </a:cubicBezTo>
                  <a:cubicBezTo>
                    <a:pt x="333" y="234"/>
                    <a:pt x="340" y="227"/>
                    <a:pt x="348" y="227"/>
                  </a:cubicBezTo>
                  <a:close/>
                  <a:moveTo>
                    <a:pt x="377" y="31"/>
                  </a:moveTo>
                  <a:cubicBezTo>
                    <a:pt x="31" y="31"/>
                    <a:pt x="31" y="31"/>
                    <a:pt x="31" y="31"/>
                  </a:cubicBezTo>
                  <a:cubicBezTo>
                    <a:pt x="31" y="111"/>
                    <a:pt x="31" y="191"/>
                    <a:pt x="31" y="271"/>
                  </a:cubicBezTo>
                  <a:cubicBezTo>
                    <a:pt x="146" y="271"/>
                    <a:pt x="262" y="271"/>
                    <a:pt x="377" y="271"/>
                  </a:cubicBezTo>
                  <a:cubicBezTo>
                    <a:pt x="377" y="191"/>
                    <a:pt x="377" y="111"/>
                    <a:pt x="377" y="31"/>
                  </a:cubicBezTo>
                  <a:close/>
                </a:path>
              </a:pathLst>
            </a:custGeom>
            <a:solidFill>
              <a:srgbClr val="333333"/>
            </a:solidFill>
            <a:ln>
              <a:noFill/>
            </a:ln>
          </p:spPr>
          <p:txBody>
            <a:bodyPr vert="horz" wrap="square" lIns="243840" tIns="121920" rIns="243840" bIns="121920" numCol="1" anchor="t" anchorCtr="0" compatLnSpc="1">
              <a:prstTxWarp prst="textNoShape">
                <a:avLst/>
              </a:prstTxWarp>
            </a:bodyPr>
            <a:lstStyle/>
            <a:p>
              <a:endParaRPr lang="en-US" sz="4800">
                <a:solidFill>
                  <a:schemeClr val="bg1"/>
                </a:solidFill>
                <a:cs typeface="Arial" charset="0"/>
              </a:endParaRPr>
            </a:p>
          </p:txBody>
        </p:sp>
        <p:sp>
          <p:nvSpPr>
            <p:cNvPr id="25" name="Rectangle 24">
              <a:extLst>
                <a:ext uri="{FF2B5EF4-FFF2-40B4-BE49-F238E27FC236}">
                  <a16:creationId xmlns:a16="http://schemas.microsoft.com/office/drawing/2014/main" id="{C40174DA-CF32-7E3C-E5E5-CC339BCA95B5}"/>
                </a:ext>
              </a:extLst>
            </p:cNvPr>
            <p:cNvSpPr/>
            <p:nvPr/>
          </p:nvSpPr>
          <p:spPr>
            <a:xfrm>
              <a:off x="3399017" y="1196698"/>
              <a:ext cx="1150686" cy="6915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gn="l"/>
              <a:r>
                <a:rPr lang="en-US" sz="5300" b="1" dirty="0">
                  <a:solidFill>
                    <a:schemeClr val="bg1"/>
                  </a:solidFill>
                </a:rPr>
                <a:t>65%</a:t>
              </a:r>
              <a:r>
                <a:rPr lang="en-US" sz="5334" b="1" dirty="0">
                  <a:solidFill>
                    <a:schemeClr val="bg1"/>
                  </a:solidFill>
                </a:rPr>
                <a:t> </a:t>
              </a:r>
              <a:r>
                <a:rPr lang="en-US" sz="2800" dirty="0">
                  <a:solidFill>
                    <a:schemeClr val="bg1"/>
                  </a:solidFill>
                </a:rPr>
                <a:t>of all cyber attacks are aimed at the </a:t>
              </a:r>
              <a:r>
                <a:rPr lang="en-US" sz="4000" b="1" dirty="0">
                  <a:solidFill>
                    <a:schemeClr val="bg1"/>
                  </a:solidFill>
                </a:rPr>
                <a:t>US</a:t>
              </a:r>
            </a:p>
          </p:txBody>
        </p:sp>
      </p:grpSp>
      <p:pic>
        <p:nvPicPr>
          <p:cNvPr id="26" name="Picture 25">
            <a:extLst>
              <a:ext uri="{FF2B5EF4-FFF2-40B4-BE49-F238E27FC236}">
                <a16:creationId xmlns:a16="http://schemas.microsoft.com/office/drawing/2014/main" id="{C600864D-2880-BE36-8A62-8A05E5848E3D}"/>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5533" t="15124" r="16035" b="14321"/>
          <a:stretch/>
        </p:blipFill>
        <p:spPr>
          <a:xfrm>
            <a:off x="5017214" y="847469"/>
            <a:ext cx="822680" cy="720428"/>
          </a:xfrm>
          <a:prstGeom prst="rect">
            <a:avLst/>
          </a:prstGeom>
        </p:spPr>
      </p:pic>
      <p:pic>
        <p:nvPicPr>
          <p:cNvPr id="27" name="Picture 26" descr="A picture containing symbol, red, flag, maroon&#10;&#10;Description automatically generated">
            <a:extLst>
              <a:ext uri="{FF2B5EF4-FFF2-40B4-BE49-F238E27FC236}">
                <a16:creationId xmlns:a16="http://schemas.microsoft.com/office/drawing/2014/main" id="{DA8B3D3B-B593-9E4A-5E65-D72B9330B5C0}"/>
              </a:ext>
            </a:extLst>
          </p:cNvPr>
          <p:cNvPicPr>
            <a:picLocks noChangeAspect="1"/>
          </p:cNvPicPr>
          <p:nvPr/>
        </p:nvPicPr>
        <p:blipFill>
          <a:blip r:embed="rId7"/>
          <a:stretch>
            <a:fillRect/>
          </a:stretch>
        </p:blipFill>
        <p:spPr>
          <a:xfrm>
            <a:off x="9055065" y="4217613"/>
            <a:ext cx="6054650" cy="3532808"/>
          </a:xfrm>
          <a:prstGeom prst="rect">
            <a:avLst/>
          </a:prstGeom>
        </p:spPr>
      </p:pic>
    </p:spTree>
    <p:extLst>
      <p:ext uri="{BB962C8B-B14F-4D97-AF65-F5344CB8AC3E}">
        <p14:creationId xmlns:p14="http://schemas.microsoft.com/office/powerpoint/2010/main" val="132770041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2"/>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3"/>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4"/>
          <a:stretch>
            <a:fillRect/>
          </a:stretch>
        </p:blipFill>
        <p:spPr>
          <a:xfrm>
            <a:off x="3356682" y="11989061"/>
            <a:ext cx="2200993" cy="1459667"/>
          </a:xfrm>
          <a:prstGeom prst="rect">
            <a:avLst/>
          </a:prstGeom>
          <a:ln w="12700">
            <a:miter lim="400000"/>
          </a:ln>
        </p:spPr>
      </p:pic>
      <p:pic>
        <p:nvPicPr>
          <p:cNvPr id="8" name="Picture 2" descr="The Wall Street Journal Logo PNG vector in SVG, PDF, AI, CDR format">
            <a:extLst>
              <a:ext uri="{FF2B5EF4-FFF2-40B4-BE49-F238E27FC236}">
                <a16:creationId xmlns:a16="http://schemas.microsoft.com/office/drawing/2014/main" id="{71241D95-B444-EB80-5AEB-433D26F437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177" y="-1699085"/>
            <a:ext cx="8626466" cy="64748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D88114E-96D9-EFEC-8D48-028BAD89DD36}"/>
              </a:ext>
            </a:extLst>
          </p:cNvPr>
          <p:cNvPicPr>
            <a:picLocks noChangeAspect="1"/>
          </p:cNvPicPr>
          <p:nvPr/>
        </p:nvPicPr>
        <p:blipFill>
          <a:blip r:embed="rId6"/>
          <a:stretch>
            <a:fillRect/>
          </a:stretch>
        </p:blipFill>
        <p:spPr>
          <a:xfrm>
            <a:off x="2530699" y="7395648"/>
            <a:ext cx="4892230" cy="2751880"/>
          </a:xfrm>
          <a:prstGeom prst="rect">
            <a:avLst/>
          </a:prstGeom>
        </p:spPr>
      </p:pic>
      <p:sp>
        <p:nvSpPr>
          <p:cNvPr id="10" name="TextBox 9">
            <a:extLst>
              <a:ext uri="{FF2B5EF4-FFF2-40B4-BE49-F238E27FC236}">
                <a16:creationId xmlns:a16="http://schemas.microsoft.com/office/drawing/2014/main" id="{DC3F7247-A0BB-C01A-2972-00F2D191CE2E}"/>
              </a:ext>
            </a:extLst>
          </p:cNvPr>
          <p:cNvSpPr txBox="1"/>
          <p:nvPr/>
        </p:nvSpPr>
        <p:spPr>
          <a:xfrm>
            <a:off x="2674526" y="10706938"/>
            <a:ext cx="16733516" cy="707886"/>
          </a:xfrm>
          <a:prstGeom prst="rect">
            <a:avLst/>
          </a:prstGeom>
          <a:noFill/>
        </p:spPr>
        <p:txBody>
          <a:bodyPr wrap="square">
            <a:spAutoFit/>
          </a:bodyPr>
          <a:lstStyle/>
          <a:p>
            <a:pPr algn="l"/>
            <a:r>
              <a:rPr lang="en-US" sz="4000" b="1" dirty="0">
                <a:latin typeface="IBM Plex Sans ExtraLight" panose="020B0303050203000203" pitchFamily="34" charset="0"/>
              </a:rPr>
              <a:t>Cyber-attacks on small firms: The US economy's 'Achilles heel'?</a:t>
            </a:r>
          </a:p>
        </p:txBody>
      </p:sp>
      <p:pic>
        <p:nvPicPr>
          <p:cNvPr id="11" name="Picture 10">
            <a:extLst>
              <a:ext uri="{FF2B5EF4-FFF2-40B4-BE49-F238E27FC236}">
                <a16:creationId xmlns:a16="http://schemas.microsoft.com/office/drawing/2014/main" id="{5B35693D-492C-E669-9C1C-CA9F447AD1CD}"/>
              </a:ext>
            </a:extLst>
          </p:cNvPr>
          <p:cNvPicPr>
            <a:picLocks noChangeAspect="1"/>
          </p:cNvPicPr>
          <p:nvPr/>
        </p:nvPicPr>
        <p:blipFill>
          <a:blip r:embed="rId7"/>
          <a:stretch>
            <a:fillRect/>
          </a:stretch>
        </p:blipFill>
        <p:spPr>
          <a:xfrm>
            <a:off x="2368976" y="2857956"/>
            <a:ext cx="6400800" cy="3581400"/>
          </a:xfrm>
          <a:prstGeom prst="rect">
            <a:avLst/>
          </a:prstGeom>
        </p:spPr>
      </p:pic>
      <p:sp>
        <p:nvSpPr>
          <p:cNvPr id="12" name="Content Placeholder 7">
            <a:extLst>
              <a:ext uri="{FF2B5EF4-FFF2-40B4-BE49-F238E27FC236}">
                <a16:creationId xmlns:a16="http://schemas.microsoft.com/office/drawing/2014/main" id="{D52BDCFA-385D-2C71-0C32-D39D97B6A120}"/>
              </a:ext>
            </a:extLst>
          </p:cNvPr>
          <p:cNvSpPr txBox="1">
            <a:spLocks/>
          </p:cNvSpPr>
          <p:nvPr/>
        </p:nvSpPr>
        <p:spPr>
          <a:xfrm>
            <a:off x="2674526" y="5770099"/>
            <a:ext cx="19034948" cy="1618905"/>
          </a:xfrm>
          <a:prstGeom prst="rect">
            <a:avLst/>
          </a:prstGeom>
        </p:spPr>
        <p:txBody>
          <a:bodyPr wrap="square">
            <a:spAutoFit/>
          </a:bodyPr>
          <a:lstStyle>
            <a:lvl1pPr marL="609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a:lstStyle>
          <a:p>
            <a:pPr marL="0" indent="0" hangingPunct="1">
              <a:spcBef>
                <a:spcPts val="0"/>
              </a:spcBef>
              <a:spcAft>
                <a:spcPts val="2400"/>
              </a:spcAft>
              <a:buNone/>
            </a:pPr>
            <a:r>
              <a:rPr lang="en-US" sz="4000" b="1" dirty="0">
                <a:latin typeface="IBM Plex Sans ExtraLight" panose="020B0303050203000203" pitchFamily="34" charset="0"/>
              </a:rPr>
              <a:t>The FBI is worried about a wave of cyber crime against America’s small businesses</a:t>
            </a:r>
          </a:p>
          <a:p>
            <a:pPr hangingPunct="1">
              <a:spcBef>
                <a:spcPts val="0"/>
              </a:spcBef>
              <a:spcAft>
                <a:spcPts val="2400"/>
              </a:spcAft>
            </a:pPr>
            <a:endParaRPr lang="en-US" b="1" dirty="0"/>
          </a:p>
        </p:txBody>
      </p:sp>
      <p:sp>
        <p:nvSpPr>
          <p:cNvPr id="13" name="TextBox 12">
            <a:extLst>
              <a:ext uri="{FF2B5EF4-FFF2-40B4-BE49-F238E27FC236}">
                <a16:creationId xmlns:a16="http://schemas.microsoft.com/office/drawing/2014/main" id="{3C14C319-CA1E-FE32-FDEA-D9A2F0504271}"/>
              </a:ext>
            </a:extLst>
          </p:cNvPr>
          <p:cNvSpPr txBox="1"/>
          <p:nvPr/>
        </p:nvSpPr>
        <p:spPr>
          <a:xfrm>
            <a:off x="2674526" y="2358150"/>
            <a:ext cx="14620830" cy="707886"/>
          </a:xfrm>
          <a:prstGeom prst="rect">
            <a:avLst/>
          </a:prstGeom>
          <a:noFill/>
        </p:spPr>
        <p:txBody>
          <a:bodyPr wrap="square">
            <a:spAutoFit/>
          </a:bodyPr>
          <a:lstStyle/>
          <a:p>
            <a:pPr algn="l"/>
            <a:r>
              <a:rPr lang="en-US" sz="4000" b="1" dirty="0">
                <a:latin typeface="IBM Plex Sans ExtraLight" panose="020B0303050203000203" pitchFamily="34" charset="0"/>
              </a:rPr>
              <a:t>Small Businesses Struggle With an Increase in Cyberattacks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aphicFrame>
        <p:nvGraphicFramePr>
          <p:cNvPr id="2" name="Chart 1">
            <a:extLst>
              <a:ext uri="{FF2B5EF4-FFF2-40B4-BE49-F238E27FC236}">
                <a16:creationId xmlns:a16="http://schemas.microsoft.com/office/drawing/2014/main" id="{BE7112B5-A020-615A-6DBA-2CF71F4DED59}"/>
              </a:ext>
            </a:extLst>
          </p:cNvPr>
          <p:cNvGraphicFramePr/>
          <p:nvPr>
            <p:extLst>
              <p:ext uri="{D42A27DB-BD31-4B8C-83A1-F6EECF244321}">
                <p14:modId xmlns:p14="http://schemas.microsoft.com/office/powerpoint/2010/main" val="1228653640"/>
              </p:ext>
            </p:extLst>
          </p:nvPr>
        </p:nvGraphicFramePr>
        <p:xfrm>
          <a:off x="-177800" y="308059"/>
          <a:ext cx="16256000" cy="10837334"/>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a:extLst>
              <a:ext uri="{FF2B5EF4-FFF2-40B4-BE49-F238E27FC236}">
                <a16:creationId xmlns:a16="http://schemas.microsoft.com/office/drawing/2014/main" id="{5E60BEBF-3621-6AC9-FF27-F028C199ADBD}"/>
              </a:ext>
            </a:extLst>
          </p:cNvPr>
          <p:cNvSpPr txBox="1"/>
          <p:nvPr/>
        </p:nvSpPr>
        <p:spPr>
          <a:xfrm>
            <a:off x="13894979" y="4193164"/>
            <a:ext cx="9142822" cy="4267963"/>
          </a:xfrm>
          <a:prstGeom prst="rect">
            <a:avLst/>
          </a:prstGeom>
        </p:spPr>
        <p:txBody>
          <a:bodyPr vert="horz" wrap="square" lIns="243840" tIns="121920" rIns="243840" bIns="121920" rtlCol="0" anchor="t" anchorCtr="0">
            <a:spAutoFit/>
          </a:bodyPr>
          <a:lstStyle/>
          <a:p>
            <a:pPr algn="l"/>
            <a:r>
              <a:rPr lang="en-US" sz="4800" dirty="0">
                <a:solidFill>
                  <a:schemeClr val="tx1">
                    <a:lumMod val="50000"/>
                  </a:schemeClr>
                </a:solidFill>
                <a:latin typeface="IBM Plex Sans" panose="020B0503050203000203" pitchFamily="34" charset="0"/>
              </a:rPr>
              <a:t>of small to mid-size </a:t>
            </a:r>
            <a:r>
              <a:rPr lang="en-US" sz="4800" b="1" dirty="0">
                <a:solidFill>
                  <a:schemeClr val="accent1"/>
                </a:solidFill>
                <a:latin typeface="IBM Plex Sans" panose="020B0503050203000203" pitchFamily="34" charset="0"/>
              </a:rPr>
              <a:t>businesses have data that could be compromised in an attack</a:t>
            </a:r>
          </a:p>
          <a:p>
            <a:pPr algn="l"/>
            <a:endParaRPr lang="en-US" sz="4800" b="1" i="1" dirty="0">
              <a:solidFill>
                <a:schemeClr val="bg1"/>
              </a:solidFill>
            </a:endParaRPr>
          </a:p>
          <a:p>
            <a:pPr algn="l"/>
            <a:r>
              <a:rPr lang="en-US" sz="2134" b="1" i="1" dirty="0">
                <a:solidFill>
                  <a:schemeClr val="bg1"/>
                </a:solidFill>
              </a:rPr>
              <a:t>Source: </a:t>
            </a:r>
            <a:r>
              <a:rPr lang="en-US" sz="2134" i="1" dirty="0">
                <a:solidFill>
                  <a:schemeClr val="bg1"/>
                </a:solidFill>
              </a:rPr>
              <a:t>Digital</a:t>
            </a:r>
          </a:p>
        </p:txBody>
      </p:sp>
      <p:sp>
        <p:nvSpPr>
          <p:cNvPr id="4" name="TextBox 3">
            <a:extLst>
              <a:ext uri="{FF2B5EF4-FFF2-40B4-BE49-F238E27FC236}">
                <a16:creationId xmlns:a16="http://schemas.microsoft.com/office/drawing/2014/main" id="{19F8F4C1-3214-C068-E766-2C3C420197CD}"/>
              </a:ext>
            </a:extLst>
          </p:cNvPr>
          <p:cNvSpPr txBox="1"/>
          <p:nvPr/>
        </p:nvSpPr>
        <p:spPr>
          <a:xfrm>
            <a:off x="2763134" y="3696095"/>
            <a:ext cx="10374128" cy="4349781"/>
          </a:xfrm>
          <a:prstGeom prst="rect">
            <a:avLst/>
          </a:prstGeom>
        </p:spPr>
        <p:txBody>
          <a:bodyPr vert="horz" wrap="square" lIns="243840" tIns="121920" rIns="243840" bIns="121920" rtlCol="0" anchor="t" anchorCtr="0">
            <a:spAutoFit/>
          </a:bodyPr>
          <a:lstStyle/>
          <a:p>
            <a:pPr algn="ctr"/>
            <a:r>
              <a:rPr lang="en-US" sz="26666" b="1" dirty="0">
                <a:solidFill>
                  <a:schemeClr val="bg2"/>
                </a:solidFill>
              </a:rPr>
              <a:t>87%</a:t>
            </a:r>
          </a:p>
        </p:txBody>
      </p:sp>
      <p:sp>
        <p:nvSpPr>
          <p:cNvPr id="5" name="Isosceles Triangle 4">
            <a:extLst>
              <a:ext uri="{FF2B5EF4-FFF2-40B4-BE49-F238E27FC236}">
                <a16:creationId xmlns:a16="http://schemas.microsoft.com/office/drawing/2014/main" id="{DCABB023-D59C-C48A-AE8F-24DFC3F18F05}"/>
              </a:ext>
            </a:extLst>
          </p:cNvPr>
          <p:cNvSpPr/>
          <p:nvPr/>
        </p:nvSpPr>
        <p:spPr>
          <a:xfrm rot="10800000">
            <a:off x="7694846" y="156311"/>
            <a:ext cx="510704" cy="440266"/>
          </a:xfrm>
          <a:prstGeom prst="triangl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a:p>
        </p:txBody>
      </p:sp>
    </p:spTree>
    <p:extLst>
      <p:ext uri="{BB962C8B-B14F-4D97-AF65-F5344CB8AC3E}">
        <p14:creationId xmlns:p14="http://schemas.microsoft.com/office/powerpoint/2010/main" val="26797192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3" name="TextBox 1"/>
          <p:cNvSpPr txBox="1"/>
          <p:nvPr/>
        </p:nvSpPr>
        <p:spPr>
          <a:xfrm>
            <a:off x="939796" y="774454"/>
            <a:ext cx="16410358" cy="12464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accent1">
                    <a:lumMod val="40000"/>
                    <a:lumOff val="60000"/>
                  </a:schemeClr>
                </a:solidFill>
              </a:rPr>
              <a:t>The Value of Data on the Dark Web</a:t>
            </a:r>
            <a:endParaRPr dirty="0">
              <a:solidFill>
                <a:schemeClr val="accent1">
                  <a:lumMod val="40000"/>
                  <a:lumOff val="60000"/>
                </a:schemeClr>
              </a:solidFill>
            </a:endParaRPr>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aphicFrame>
        <p:nvGraphicFramePr>
          <p:cNvPr id="2" name="Table 1">
            <a:extLst>
              <a:ext uri="{FF2B5EF4-FFF2-40B4-BE49-F238E27FC236}">
                <a16:creationId xmlns:a16="http://schemas.microsoft.com/office/drawing/2014/main" id="{209FB039-5699-00CE-8538-F55C0A414E6B}"/>
              </a:ext>
            </a:extLst>
          </p:cNvPr>
          <p:cNvGraphicFramePr>
            <a:graphicFrameLocks noGrp="1"/>
          </p:cNvGraphicFramePr>
          <p:nvPr>
            <p:extLst>
              <p:ext uri="{D42A27DB-BD31-4B8C-83A1-F6EECF244321}">
                <p14:modId xmlns:p14="http://schemas.microsoft.com/office/powerpoint/2010/main" val="4289226531"/>
              </p:ext>
            </p:extLst>
          </p:nvPr>
        </p:nvGraphicFramePr>
        <p:xfrm>
          <a:off x="988240" y="2086450"/>
          <a:ext cx="22359440" cy="5659976"/>
        </p:xfrm>
        <a:graphic>
          <a:graphicData uri="http://schemas.openxmlformats.org/drawingml/2006/table">
            <a:tbl>
              <a:tblPr bandRow="1">
                <a:tableStyleId>{5C22544A-7EE6-4342-B048-85BDC9FD1C3A}</a:tableStyleId>
              </a:tblPr>
              <a:tblGrid>
                <a:gridCol w="11179720">
                  <a:extLst>
                    <a:ext uri="{9D8B030D-6E8A-4147-A177-3AD203B41FA5}">
                      <a16:colId xmlns:a16="http://schemas.microsoft.com/office/drawing/2014/main" val="20000"/>
                    </a:ext>
                  </a:extLst>
                </a:gridCol>
                <a:gridCol w="11179720">
                  <a:extLst>
                    <a:ext uri="{9D8B030D-6E8A-4147-A177-3AD203B41FA5}">
                      <a16:colId xmlns:a16="http://schemas.microsoft.com/office/drawing/2014/main" val="20001"/>
                    </a:ext>
                  </a:extLst>
                </a:gridCol>
              </a:tblGrid>
              <a:tr h="808568">
                <a:tc>
                  <a:txBody>
                    <a:bodyPr/>
                    <a:lstStyle/>
                    <a:p>
                      <a:endParaRPr lang="en-US" sz="3800" b="0">
                        <a:solidFill>
                          <a:schemeClr val="bg1"/>
                        </a:solidFill>
                        <a:latin typeface="IBM Plex Sans" panose="020B0503050203000203" pitchFamily="34" charset="0"/>
                      </a:endParaRP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800" b="1">
                          <a:solidFill>
                            <a:schemeClr val="bg1"/>
                          </a:solidFill>
                          <a:latin typeface="IBM Plex Sans" panose="020B0503050203000203" pitchFamily="34" charset="0"/>
                        </a:rPr>
                        <a:t>Price in 2022</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8568">
                <a:tc>
                  <a:txBody>
                    <a:bodyPr/>
                    <a:lstStyle/>
                    <a:p>
                      <a:pPr algn="l"/>
                      <a:r>
                        <a:rPr lang="en-US" sz="3800" b="0" dirty="0">
                          <a:solidFill>
                            <a:schemeClr val="bg1"/>
                          </a:solidFill>
                          <a:latin typeface="IBM Plex Sans" panose="020B0503050203000203" pitchFamily="34" charset="0"/>
                        </a:rPr>
                        <a:t>Visa and Master Card (US) w/PIN</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25000"/>
                      </a:schemeClr>
                    </a:solidFill>
                  </a:tcPr>
                </a:tc>
                <a:tc>
                  <a:txBody>
                    <a:bodyPr/>
                    <a:lstStyle/>
                    <a:p>
                      <a:pPr algn="ctr"/>
                      <a:r>
                        <a:rPr lang="en-US" sz="3800" b="1">
                          <a:solidFill>
                            <a:schemeClr val="bg1"/>
                          </a:solidFill>
                          <a:latin typeface="IBM Plex Sans" panose="020B0503050203000203" pitchFamily="34" charset="0"/>
                        </a:rPr>
                        <a:t>$20</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10001"/>
                  </a:ext>
                </a:extLst>
              </a:tr>
              <a:tr h="808568">
                <a:tc>
                  <a:txBody>
                    <a:bodyPr/>
                    <a:lstStyle/>
                    <a:p>
                      <a:pPr algn="l"/>
                      <a:r>
                        <a:rPr lang="en-US" sz="3800" b="0">
                          <a:solidFill>
                            <a:schemeClr val="bg1"/>
                          </a:solidFill>
                          <a:latin typeface="IBM Plex Sans" panose="020B0503050203000203" pitchFamily="34" charset="0"/>
                        </a:rPr>
                        <a:t>American Express (US) w/PIN</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946" rtl="0" eaLnBrk="1" fontAlgn="auto" latinLnBrk="0" hangingPunct="1">
                        <a:lnSpc>
                          <a:spcPct val="100000"/>
                        </a:lnSpc>
                        <a:spcBef>
                          <a:spcPts val="0"/>
                        </a:spcBef>
                        <a:spcAft>
                          <a:spcPts val="0"/>
                        </a:spcAft>
                        <a:buClrTx/>
                        <a:buSzTx/>
                        <a:buFontTx/>
                        <a:buNone/>
                        <a:tabLst/>
                        <a:defRPr/>
                      </a:pPr>
                      <a:r>
                        <a:rPr lang="en-US" sz="3800" b="1" dirty="0">
                          <a:solidFill>
                            <a:schemeClr val="bg1"/>
                          </a:solidFill>
                          <a:latin typeface="IBM Plex Sans" panose="020B0503050203000203" pitchFamily="34" charset="0"/>
                        </a:rPr>
                        <a:t>$25</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08568">
                <a:tc>
                  <a:txBody>
                    <a:bodyPr/>
                    <a:lstStyle/>
                    <a:p>
                      <a:pPr algn="l"/>
                      <a:r>
                        <a:rPr lang="en-US" sz="3800" b="0">
                          <a:solidFill>
                            <a:schemeClr val="bg1"/>
                          </a:solidFill>
                          <a:latin typeface="IBM Plex Sans" panose="020B0503050203000203" pitchFamily="34" charset="0"/>
                        </a:rPr>
                        <a:t>Stolen online banking logins </a:t>
                      </a:r>
                      <a:r>
                        <a:rPr lang="en-US" sz="3800" b="0" baseline="0">
                          <a:solidFill>
                            <a:schemeClr val="bg1"/>
                          </a:solidFill>
                          <a:latin typeface="IBM Plex Sans" panose="020B0503050203000203" pitchFamily="34" charset="0"/>
                        </a:rPr>
                        <a:t>(US)</a:t>
                      </a:r>
                      <a:endParaRPr lang="en-US" sz="3800" b="0">
                        <a:solidFill>
                          <a:schemeClr val="bg1"/>
                        </a:solidFill>
                        <a:latin typeface="IBM Plex Sans" panose="020B0503050203000203" pitchFamily="34" charset="0"/>
                      </a:endParaRP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25000"/>
                      </a:schemeClr>
                    </a:solidFill>
                  </a:tcPr>
                </a:tc>
                <a:tc>
                  <a:txBody>
                    <a:bodyPr/>
                    <a:lstStyle/>
                    <a:p>
                      <a:pPr algn="ctr"/>
                      <a:r>
                        <a:rPr lang="en-US" sz="3800" b="1" dirty="0">
                          <a:solidFill>
                            <a:schemeClr val="bg1"/>
                          </a:solidFill>
                          <a:latin typeface="IBM Plex Sans" panose="020B0503050203000203" pitchFamily="34" charset="0"/>
                        </a:rPr>
                        <a:t>$65</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10003"/>
                  </a:ext>
                </a:extLst>
              </a:tr>
              <a:tr h="808568">
                <a:tc>
                  <a:txBody>
                    <a:bodyPr/>
                    <a:lstStyle/>
                    <a:p>
                      <a:pPr marL="0" marR="0" indent="0" algn="l" defTabSz="584200" rtl="0" latinLnBrk="0">
                        <a:lnSpc>
                          <a:spcPct val="100000"/>
                        </a:lnSpc>
                        <a:spcBef>
                          <a:spcPts val="0"/>
                        </a:spcBef>
                        <a:spcAft>
                          <a:spcPts val="0"/>
                        </a:spcAft>
                        <a:buClrTx/>
                        <a:buSzTx/>
                        <a:buFontTx/>
                        <a:buNone/>
                        <a:tabLst/>
                      </a:pPr>
                      <a:r>
                        <a:rPr lang="en-US" sz="3800" b="0" i="0" u="none" strike="noStrike" cap="none" spc="0" baseline="0" dirty="0">
                          <a:solidFill>
                            <a:schemeClr val="bg1"/>
                          </a:solidFill>
                          <a:uFillTx/>
                          <a:latin typeface="IBM Plex Sans" panose="020B0503050203000203" pitchFamily="34" charset="0"/>
                          <a:ea typeface="+mn-ea"/>
                          <a:cs typeface="+mn-cs"/>
                          <a:sym typeface="Helvetica Neue"/>
                        </a:rPr>
                        <a:t>Complete Consumer Record/Identity</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584200" rtl="0" latinLnBrk="0">
                        <a:lnSpc>
                          <a:spcPct val="100000"/>
                        </a:lnSpc>
                        <a:spcBef>
                          <a:spcPts val="0"/>
                        </a:spcBef>
                        <a:spcAft>
                          <a:spcPts val="0"/>
                        </a:spcAft>
                        <a:buClrTx/>
                        <a:buSzTx/>
                        <a:buFontTx/>
                        <a:buNone/>
                        <a:tabLst/>
                      </a:pPr>
                      <a:r>
                        <a:rPr lang="en-US" sz="3800" b="1" i="0" u="none" strike="noStrike" cap="none" spc="0" baseline="0" dirty="0">
                          <a:solidFill>
                            <a:schemeClr val="bg1"/>
                          </a:solidFill>
                          <a:uFillTx/>
                          <a:latin typeface="IBM Plex Sans" panose="020B0503050203000203" pitchFamily="34" charset="0"/>
                          <a:ea typeface="+mn-ea"/>
                          <a:cs typeface="+mn-cs"/>
                          <a:sym typeface="Helvetica Neue"/>
                        </a:rPr>
                        <a:t>$1,170</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08568">
                <a:tc>
                  <a:txBody>
                    <a:bodyPr/>
                    <a:lstStyle/>
                    <a:p>
                      <a:pPr algn="l"/>
                      <a:r>
                        <a:rPr lang="en-US" sz="3800" b="0">
                          <a:solidFill>
                            <a:schemeClr val="bg1"/>
                          </a:solidFill>
                          <a:latin typeface="IBM Plex Sans" panose="020B0503050203000203" pitchFamily="34" charset="0"/>
                        </a:rPr>
                        <a:t>Counterfeit Drivers’ License</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26000"/>
                      </a:schemeClr>
                    </a:solidFill>
                  </a:tcPr>
                </a:tc>
                <a:tc>
                  <a:txBody>
                    <a:bodyPr/>
                    <a:lstStyle/>
                    <a:p>
                      <a:pPr algn="ctr"/>
                      <a:r>
                        <a:rPr lang="en-US" sz="3800" b="1" dirty="0">
                          <a:solidFill>
                            <a:schemeClr val="bg1"/>
                          </a:solidFill>
                          <a:latin typeface="IBM Plex Sans" panose="020B0503050203000203" pitchFamily="34" charset="0"/>
                        </a:rPr>
                        <a:t>$70 – 150</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26000"/>
                      </a:schemeClr>
                    </a:solidFill>
                  </a:tcPr>
                </a:tc>
                <a:extLst>
                  <a:ext uri="{0D108BD9-81ED-4DB2-BD59-A6C34878D82A}">
                    <a16:rowId xmlns:a16="http://schemas.microsoft.com/office/drawing/2014/main" val="10005"/>
                  </a:ext>
                </a:extLst>
              </a:tr>
              <a:tr h="808568">
                <a:tc>
                  <a:txBody>
                    <a:bodyPr/>
                    <a:lstStyle/>
                    <a:p>
                      <a:pPr algn="l"/>
                      <a:r>
                        <a:rPr lang="en-US" sz="3800" b="0" dirty="0">
                          <a:solidFill>
                            <a:schemeClr val="bg1"/>
                          </a:solidFill>
                          <a:latin typeface="IBM Plex Sans" panose="020B0503050203000203" pitchFamily="34" charset="0"/>
                        </a:rPr>
                        <a:t>Hacked Crypto account</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800" b="1" dirty="0">
                          <a:solidFill>
                            <a:schemeClr val="bg1"/>
                          </a:solidFill>
                          <a:latin typeface="IBM Plex Sans" panose="020B0503050203000203" pitchFamily="34" charset="0"/>
                        </a:rPr>
                        <a:t>$90-250</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633852"/>
                  </a:ext>
                </a:extLst>
              </a:tr>
            </a:tbl>
          </a:graphicData>
        </a:graphic>
      </p:graphicFrame>
      <p:sp>
        <p:nvSpPr>
          <p:cNvPr id="3" name="TextBox 2">
            <a:extLst>
              <a:ext uri="{FF2B5EF4-FFF2-40B4-BE49-F238E27FC236}">
                <a16:creationId xmlns:a16="http://schemas.microsoft.com/office/drawing/2014/main" id="{2410E9F9-D011-9E4A-E1ED-C614EDACCB19}"/>
              </a:ext>
            </a:extLst>
          </p:cNvPr>
          <p:cNvSpPr txBox="1"/>
          <p:nvPr/>
        </p:nvSpPr>
        <p:spPr>
          <a:xfrm>
            <a:off x="10421700" y="11177777"/>
            <a:ext cx="11734272" cy="400110"/>
          </a:xfrm>
          <a:prstGeom prst="rect">
            <a:avLst/>
          </a:prstGeom>
          <a:noFill/>
        </p:spPr>
        <p:txBody>
          <a:bodyPr wrap="square" rtlCol="0">
            <a:spAutoFit/>
          </a:bodyPr>
          <a:lstStyle/>
          <a:p>
            <a:r>
              <a:rPr lang="en-US" sz="2000">
                <a:solidFill>
                  <a:schemeClr val="bg1"/>
                </a:solidFill>
              </a:rPr>
              <a:t>Source: https://www.privacyaffairs.com/dark-web-price-index-2022/</a:t>
            </a:r>
          </a:p>
        </p:txBody>
      </p:sp>
      <p:grpSp>
        <p:nvGrpSpPr>
          <p:cNvPr id="8" name="Group 7">
            <a:extLst>
              <a:ext uri="{FF2B5EF4-FFF2-40B4-BE49-F238E27FC236}">
                <a16:creationId xmlns:a16="http://schemas.microsoft.com/office/drawing/2014/main" id="{7EDE4B33-1922-791B-8896-21C7239F8951}"/>
              </a:ext>
            </a:extLst>
          </p:cNvPr>
          <p:cNvGrpSpPr/>
          <p:nvPr/>
        </p:nvGrpSpPr>
        <p:grpSpPr>
          <a:xfrm>
            <a:off x="18734577" y="6598658"/>
            <a:ext cx="5247334" cy="4907195"/>
            <a:chOff x="5940231" y="3429000"/>
            <a:chExt cx="2606765" cy="2604985"/>
          </a:xfrm>
          <a:solidFill>
            <a:schemeClr val="accent6">
              <a:lumMod val="75000"/>
            </a:schemeClr>
          </a:solidFill>
        </p:grpSpPr>
        <p:sp>
          <p:nvSpPr>
            <p:cNvPr id="9" name="Oval 8">
              <a:extLst>
                <a:ext uri="{FF2B5EF4-FFF2-40B4-BE49-F238E27FC236}">
                  <a16:creationId xmlns:a16="http://schemas.microsoft.com/office/drawing/2014/main" id="{E04FC92C-D6C9-439E-76BC-18FA9FDE85F4}"/>
                </a:ext>
              </a:extLst>
            </p:cNvPr>
            <p:cNvSpPr/>
            <p:nvPr/>
          </p:nvSpPr>
          <p:spPr>
            <a:xfrm>
              <a:off x="6053979" y="3484984"/>
              <a:ext cx="2493017" cy="249301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0800" b="1">
                <a:solidFill>
                  <a:schemeClr val="bg1"/>
                </a:solidFill>
              </a:endParaRPr>
            </a:p>
          </p:txBody>
        </p:sp>
        <p:sp>
          <p:nvSpPr>
            <p:cNvPr id="10" name="Oval 9">
              <a:extLst>
                <a:ext uri="{FF2B5EF4-FFF2-40B4-BE49-F238E27FC236}">
                  <a16:creationId xmlns:a16="http://schemas.microsoft.com/office/drawing/2014/main" id="{F05E6003-EB1E-39B2-E515-A419428E882E}"/>
                </a:ext>
              </a:extLst>
            </p:cNvPr>
            <p:cNvSpPr/>
            <p:nvPr/>
          </p:nvSpPr>
          <p:spPr>
            <a:xfrm>
              <a:off x="5940231" y="3429000"/>
              <a:ext cx="2604985" cy="2604985"/>
            </a:xfrm>
            <a:prstGeom prst="ellipse">
              <a:avLst/>
            </a:prstGeom>
            <a:grpFill/>
            <a:ln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8800" b="1">
                <a:solidFill>
                  <a:schemeClr val="bg1"/>
                </a:solidFill>
              </a:endParaRPr>
            </a:p>
          </p:txBody>
        </p:sp>
      </p:grpSp>
      <p:grpSp>
        <p:nvGrpSpPr>
          <p:cNvPr id="4" name="Group 3">
            <a:extLst>
              <a:ext uri="{FF2B5EF4-FFF2-40B4-BE49-F238E27FC236}">
                <a16:creationId xmlns:a16="http://schemas.microsoft.com/office/drawing/2014/main" id="{17C82681-2D7A-C3BB-B1E3-417E41FDDBD6}"/>
              </a:ext>
            </a:extLst>
          </p:cNvPr>
          <p:cNvGrpSpPr/>
          <p:nvPr/>
        </p:nvGrpSpPr>
        <p:grpSpPr>
          <a:xfrm>
            <a:off x="18000143" y="7502913"/>
            <a:ext cx="6970008" cy="3461796"/>
            <a:chOff x="3811343" y="2691356"/>
            <a:chExt cx="2613753" cy="1298173"/>
          </a:xfrm>
        </p:grpSpPr>
        <p:sp>
          <p:nvSpPr>
            <p:cNvPr id="5" name="TextBox 4">
              <a:extLst>
                <a:ext uri="{FF2B5EF4-FFF2-40B4-BE49-F238E27FC236}">
                  <a16:creationId xmlns:a16="http://schemas.microsoft.com/office/drawing/2014/main" id="{33A9E295-BBC8-95D3-FB04-F06CFE5BA209}"/>
                </a:ext>
              </a:extLst>
            </p:cNvPr>
            <p:cNvSpPr txBox="1"/>
            <p:nvPr/>
          </p:nvSpPr>
          <p:spPr>
            <a:xfrm>
              <a:off x="3811343" y="2949019"/>
              <a:ext cx="2517232" cy="802142"/>
            </a:xfrm>
            <a:prstGeom prst="rect">
              <a:avLst/>
            </a:prstGeom>
          </p:spPr>
          <p:txBody>
            <a:bodyPr vert="horz" wrap="square" lIns="243840" tIns="121920" rIns="243840" bIns="121920" rtlCol="0" anchor="t" anchorCtr="0">
              <a:spAutoFit/>
            </a:bodyPr>
            <a:lstStyle/>
            <a:p>
              <a:pPr algn="ctr"/>
              <a:r>
                <a:rPr lang="en-US" sz="12300" b="1" dirty="0">
                  <a:solidFill>
                    <a:schemeClr val="bg1"/>
                  </a:solidFill>
                  <a:latin typeface="IBM Plex Sans" panose="020B0503050203000203" pitchFamily="34" charset="0"/>
                </a:rPr>
                <a:t>$1.5B</a:t>
              </a:r>
              <a:endParaRPr lang="en-US" sz="7200" dirty="0">
                <a:solidFill>
                  <a:schemeClr val="bg1"/>
                </a:solidFill>
                <a:latin typeface="IBM Plex Sans" panose="020B0503050203000203" pitchFamily="34" charset="0"/>
              </a:endParaRPr>
            </a:p>
          </p:txBody>
        </p:sp>
        <p:sp>
          <p:nvSpPr>
            <p:cNvPr id="6" name="TextBox 5">
              <a:extLst>
                <a:ext uri="{FF2B5EF4-FFF2-40B4-BE49-F238E27FC236}">
                  <a16:creationId xmlns:a16="http://schemas.microsoft.com/office/drawing/2014/main" id="{BB0B97DC-6E43-8744-F226-68EC08F65E63}"/>
                </a:ext>
              </a:extLst>
            </p:cNvPr>
            <p:cNvSpPr txBox="1"/>
            <p:nvPr/>
          </p:nvSpPr>
          <p:spPr>
            <a:xfrm>
              <a:off x="3907864" y="2691356"/>
              <a:ext cx="2517232" cy="338506"/>
            </a:xfrm>
            <a:prstGeom prst="rect">
              <a:avLst/>
            </a:prstGeom>
          </p:spPr>
          <p:txBody>
            <a:bodyPr vert="horz" wrap="square" lIns="243840" tIns="121920" rIns="243840" bIns="121920" rtlCol="0" anchor="t" anchorCtr="0">
              <a:spAutoFit/>
            </a:bodyPr>
            <a:lstStyle/>
            <a:p>
              <a:pPr algn="ctr"/>
              <a:r>
                <a:rPr lang="en-US" sz="4266" dirty="0">
                  <a:solidFill>
                    <a:schemeClr val="bg1"/>
                  </a:solidFill>
                  <a:latin typeface="IBM Plex Sans" panose="020B0503050203000203" pitchFamily="34" charset="0"/>
                </a:rPr>
                <a:t>An Estimated</a:t>
              </a:r>
            </a:p>
          </p:txBody>
        </p:sp>
        <p:sp>
          <p:nvSpPr>
            <p:cNvPr id="7" name="TextBox 6">
              <a:extLst>
                <a:ext uri="{FF2B5EF4-FFF2-40B4-BE49-F238E27FC236}">
                  <a16:creationId xmlns:a16="http://schemas.microsoft.com/office/drawing/2014/main" id="{499DF10D-5A3C-BD26-6F07-804DA0F02F81}"/>
                </a:ext>
              </a:extLst>
            </p:cNvPr>
            <p:cNvSpPr txBox="1"/>
            <p:nvPr/>
          </p:nvSpPr>
          <p:spPr>
            <a:xfrm>
              <a:off x="3854947" y="3651023"/>
              <a:ext cx="2517232" cy="338506"/>
            </a:xfrm>
            <a:prstGeom prst="rect">
              <a:avLst/>
            </a:prstGeom>
          </p:spPr>
          <p:txBody>
            <a:bodyPr vert="horz" wrap="square" lIns="243840" tIns="121920" rIns="243840" bIns="121920" rtlCol="0" anchor="t" anchorCtr="0">
              <a:spAutoFit/>
            </a:bodyPr>
            <a:lstStyle/>
            <a:p>
              <a:pPr algn="ctr"/>
              <a:r>
                <a:rPr lang="en-US" sz="4266" dirty="0">
                  <a:solidFill>
                    <a:schemeClr val="bg1"/>
                  </a:solidFill>
                  <a:latin typeface="IBM Plex Sans" panose="020B0503050203000203" pitchFamily="34" charset="0"/>
                </a:rPr>
                <a:t>Market</a:t>
              </a:r>
            </a:p>
          </p:txBody>
        </p:sp>
      </p:grpSp>
    </p:spTree>
    <p:extLst>
      <p:ext uri="{BB962C8B-B14F-4D97-AF65-F5344CB8AC3E}">
        <p14:creationId xmlns:p14="http://schemas.microsoft.com/office/powerpoint/2010/main" val="123789748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73" name="TextBox 1"/>
          <p:cNvSpPr txBox="1"/>
          <p:nvPr/>
        </p:nvSpPr>
        <p:spPr>
          <a:xfrm>
            <a:off x="939796" y="774454"/>
            <a:ext cx="16410358" cy="12464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lgn="l" defTabSz="914400">
              <a:defRPr sz="7500" b="1">
                <a:solidFill>
                  <a:srgbClr val="B2322E"/>
                </a:solidFill>
              </a:defRPr>
            </a:lvl1pPr>
          </a:lstStyle>
          <a:p>
            <a:r>
              <a:rPr lang="en-US" dirty="0">
                <a:solidFill>
                  <a:schemeClr val="accent1">
                    <a:lumMod val="40000"/>
                    <a:lumOff val="60000"/>
                  </a:schemeClr>
                </a:solidFill>
              </a:rPr>
              <a:t>The Cost of Hacking Services</a:t>
            </a:r>
            <a:endParaRPr dirty="0">
              <a:solidFill>
                <a:schemeClr val="accent1">
                  <a:lumMod val="40000"/>
                  <a:lumOff val="60000"/>
                </a:schemeClr>
              </a:solidFill>
            </a:endParaRPr>
          </a:p>
        </p:txBody>
      </p:sp>
      <p:pic>
        <p:nvPicPr>
          <p:cNvPr id="175" name="starry-background_short.jpg" descr="starry-background_short.jpg"/>
          <p:cNvPicPr>
            <a:picLocks noChangeAspect="1"/>
          </p:cNvPicPr>
          <p:nvPr/>
        </p:nvPicPr>
        <p:blipFill>
          <a:blip r:embed="rId3"/>
          <a:srcRect t="11155" b="76019"/>
          <a:stretch>
            <a:fillRect/>
          </a:stretch>
        </p:blipFill>
        <p:spPr>
          <a:xfrm rot="10800000" flipH="1">
            <a:off x="-2514" y="11659850"/>
            <a:ext cx="24389028" cy="2080606"/>
          </a:xfrm>
          <a:prstGeom prst="rect">
            <a:avLst/>
          </a:prstGeom>
          <a:ln w="12700">
            <a:miter lim="400000"/>
          </a:ln>
        </p:spPr>
      </p:pic>
      <p:pic>
        <p:nvPicPr>
          <p:cNvPr id="176" name="CDNLA-show-dc-gaylord-natl-dome-2024-logo.png" descr="CDNLA-show-dc-gaylord-natl-dome-2024-logo.png"/>
          <p:cNvPicPr>
            <a:picLocks noChangeAspect="1"/>
          </p:cNvPicPr>
          <p:nvPr/>
        </p:nvPicPr>
        <p:blipFill>
          <a:blip r:embed="rId4"/>
          <a:stretch>
            <a:fillRect/>
          </a:stretch>
        </p:blipFill>
        <p:spPr>
          <a:xfrm>
            <a:off x="15571231" y="12018522"/>
            <a:ext cx="7589301" cy="1382052"/>
          </a:xfrm>
          <a:prstGeom prst="rect">
            <a:avLst/>
          </a:prstGeom>
          <a:ln w="12700">
            <a:miter lim="400000"/>
          </a:ln>
        </p:spPr>
      </p:pic>
      <p:sp>
        <p:nvSpPr>
          <p:cNvPr id="177" name="Platinum Sponsors"/>
          <p:cNvSpPr txBox="1"/>
          <p:nvPr/>
        </p:nvSpPr>
        <p:spPr>
          <a:xfrm>
            <a:off x="-333117" y="12458945"/>
            <a:ext cx="4753158" cy="48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500" b="1" i="1">
                <a:solidFill>
                  <a:srgbClr val="173D6D"/>
                </a:solidFill>
                <a:latin typeface="Lato-Black"/>
                <a:ea typeface="Lato-Black"/>
                <a:cs typeface="Lato-Black"/>
                <a:sym typeface="Lato-Black"/>
              </a:defRPr>
            </a:lvl1pPr>
          </a:lstStyle>
          <a:p>
            <a:r>
              <a:t>AV Sponsor</a:t>
            </a:r>
          </a:p>
        </p:txBody>
      </p:sp>
      <p:pic>
        <p:nvPicPr>
          <p:cNvPr id="178" name="02 LA-Stacked_Logo-Dark1.png" descr="02 LA-Stacked_Logo-Dark1.png"/>
          <p:cNvPicPr>
            <a:picLocks noChangeAspect="1"/>
          </p:cNvPicPr>
          <p:nvPr/>
        </p:nvPicPr>
        <p:blipFill>
          <a:blip r:embed="rId5"/>
          <a:stretch>
            <a:fillRect/>
          </a:stretch>
        </p:blipFill>
        <p:spPr>
          <a:xfrm>
            <a:off x="3356682" y="11989061"/>
            <a:ext cx="2200993" cy="1459667"/>
          </a:xfrm>
          <a:prstGeom prst="rect">
            <a:avLst/>
          </a:prstGeom>
          <a:ln w="12700">
            <a:miter lim="400000"/>
          </a:ln>
        </p:spPr>
      </p:pic>
      <p:graphicFrame>
        <p:nvGraphicFramePr>
          <p:cNvPr id="2" name="Table 1">
            <a:extLst>
              <a:ext uri="{FF2B5EF4-FFF2-40B4-BE49-F238E27FC236}">
                <a16:creationId xmlns:a16="http://schemas.microsoft.com/office/drawing/2014/main" id="{209FB039-5699-00CE-8538-F55C0A414E6B}"/>
              </a:ext>
            </a:extLst>
          </p:cNvPr>
          <p:cNvGraphicFramePr>
            <a:graphicFrameLocks noGrp="1"/>
          </p:cNvGraphicFramePr>
          <p:nvPr>
            <p:extLst>
              <p:ext uri="{D42A27DB-BD31-4B8C-83A1-F6EECF244321}">
                <p14:modId xmlns:p14="http://schemas.microsoft.com/office/powerpoint/2010/main" val="501670438"/>
              </p:ext>
            </p:extLst>
          </p:nvPr>
        </p:nvGraphicFramePr>
        <p:xfrm>
          <a:off x="988240" y="2086450"/>
          <a:ext cx="22359440" cy="6915752"/>
        </p:xfrm>
        <a:graphic>
          <a:graphicData uri="http://schemas.openxmlformats.org/drawingml/2006/table">
            <a:tbl>
              <a:tblPr bandRow="1">
                <a:tableStyleId>{5C22544A-7EE6-4342-B048-85BDC9FD1C3A}</a:tableStyleId>
              </a:tblPr>
              <a:tblGrid>
                <a:gridCol w="11179720">
                  <a:extLst>
                    <a:ext uri="{9D8B030D-6E8A-4147-A177-3AD203B41FA5}">
                      <a16:colId xmlns:a16="http://schemas.microsoft.com/office/drawing/2014/main" val="20000"/>
                    </a:ext>
                  </a:extLst>
                </a:gridCol>
                <a:gridCol w="11179720">
                  <a:extLst>
                    <a:ext uri="{9D8B030D-6E8A-4147-A177-3AD203B41FA5}">
                      <a16:colId xmlns:a16="http://schemas.microsoft.com/office/drawing/2014/main" val="20001"/>
                    </a:ext>
                  </a:extLst>
                </a:gridCol>
              </a:tblGrid>
              <a:tr h="808568">
                <a:tc>
                  <a:txBody>
                    <a:bodyPr/>
                    <a:lstStyle/>
                    <a:p>
                      <a:endParaRPr lang="en-US" sz="3800" b="0">
                        <a:solidFill>
                          <a:schemeClr val="bg1"/>
                        </a:solidFill>
                        <a:latin typeface="IBM Plex Sans" panose="020B0503050203000203" pitchFamily="34" charset="0"/>
                      </a:endParaRP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3800" b="1">
                          <a:solidFill>
                            <a:schemeClr val="bg1"/>
                          </a:solidFill>
                          <a:latin typeface="IBM Plex Sans" panose="020B0503050203000203" pitchFamily="34" charset="0"/>
                        </a:rPr>
                        <a:t>Price in 2022</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08568">
                <a:tc>
                  <a:txBody>
                    <a:bodyPr/>
                    <a:lstStyle/>
                    <a:p>
                      <a:pPr algn="l"/>
                      <a:r>
                        <a:rPr lang="en-US" sz="3800" b="0" dirty="0">
                          <a:solidFill>
                            <a:schemeClr val="bg1"/>
                          </a:solidFill>
                          <a:latin typeface="IBM Plex Sans" panose="020B0503050203000203" pitchFamily="34" charset="0"/>
                        </a:rPr>
                        <a:t>Ransomware as a Service (RaaS)</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25000"/>
                      </a:schemeClr>
                    </a:solidFill>
                  </a:tcPr>
                </a:tc>
                <a:tc>
                  <a:txBody>
                    <a:bodyPr/>
                    <a:lstStyle/>
                    <a:p>
                      <a:pPr algn="ctr"/>
                      <a:r>
                        <a:rPr lang="en-US" sz="3800" b="1" dirty="0">
                          <a:solidFill>
                            <a:schemeClr val="bg1"/>
                          </a:solidFill>
                          <a:latin typeface="IBM Plex Sans" panose="020B0503050203000203" pitchFamily="34" charset="0"/>
                        </a:rPr>
                        <a:t>$100 - $1,000/month</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10001"/>
                  </a:ext>
                </a:extLst>
              </a:tr>
              <a:tr h="808568">
                <a:tc>
                  <a:txBody>
                    <a:bodyPr/>
                    <a:lstStyle/>
                    <a:p>
                      <a:pPr algn="l"/>
                      <a:r>
                        <a:rPr lang="en-US" sz="3800" b="0" dirty="0">
                          <a:solidFill>
                            <a:schemeClr val="bg1"/>
                          </a:solidFill>
                          <a:latin typeface="IBM Plex Sans" panose="020B0503050203000203" pitchFamily="34" charset="0"/>
                        </a:rPr>
                        <a:t>DDoS on website</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342946" rtl="0" eaLnBrk="1" fontAlgn="auto" latinLnBrk="0" hangingPunct="1">
                        <a:lnSpc>
                          <a:spcPct val="100000"/>
                        </a:lnSpc>
                        <a:spcBef>
                          <a:spcPts val="0"/>
                        </a:spcBef>
                        <a:spcAft>
                          <a:spcPts val="0"/>
                        </a:spcAft>
                        <a:buClrTx/>
                        <a:buSzTx/>
                        <a:buFontTx/>
                        <a:buNone/>
                        <a:tabLst/>
                        <a:defRPr/>
                      </a:pPr>
                      <a:r>
                        <a:rPr lang="en-US" sz="3800" b="1" dirty="0">
                          <a:solidFill>
                            <a:schemeClr val="bg1"/>
                          </a:solidFill>
                          <a:latin typeface="IBM Plex Sans" panose="020B0503050203000203" pitchFamily="34" charset="0"/>
                        </a:rPr>
                        <a:t>$5/hour</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08568">
                <a:tc>
                  <a:txBody>
                    <a:bodyPr/>
                    <a:lstStyle/>
                    <a:p>
                      <a:pPr algn="l"/>
                      <a:r>
                        <a:rPr lang="en-US" sz="3800" b="0" dirty="0">
                          <a:solidFill>
                            <a:schemeClr val="bg1"/>
                          </a:solidFill>
                          <a:latin typeface="IBM Plex Sans" panose="020B0503050203000203" pitchFamily="34" charset="0"/>
                        </a:rPr>
                        <a:t>Monitoring phone activity</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25000"/>
                      </a:schemeClr>
                    </a:solidFill>
                  </a:tcPr>
                </a:tc>
                <a:tc>
                  <a:txBody>
                    <a:bodyPr/>
                    <a:lstStyle/>
                    <a:p>
                      <a:pPr algn="ctr"/>
                      <a:r>
                        <a:rPr lang="en-US" sz="3800" b="1" dirty="0">
                          <a:solidFill>
                            <a:schemeClr val="bg1"/>
                          </a:solidFill>
                          <a:latin typeface="IBM Plex Sans" panose="020B0503050203000203" pitchFamily="34" charset="0"/>
                        </a:rPr>
                        <a:t>$21/month</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alpha val="25000"/>
                      </a:schemeClr>
                    </a:solidFill>
                  </a:tcPr>
                </a:tc>
                <a:extLst>
                  <a:ext uri="{0D108BD9-81ED-4DB2-BD59-A6C34878D82A}">
                    <a16:rowId xmlns:a16="http://schemas.microsoft.com/office/drawing/2014/main" val="10003"/>
                  </a:ext>
                </a:extLst>
              </a:tr>
              <a:tr h="808568">
                <a:tc>
                  <a:txBody>
                    <a:bodyPr/>
                    <a:lstStyle/>
                    <a:p>
                      <a:pPr marL="0" marR="0" indent="0" algn="l" defTabSz="584200" rtl="0" latinLnBrk="0">
                        <a:lnSpc>
                          <a:spcPct val="100000"/>
                        </a:lnSpc>
                        <a:spcBef>
                          <a:spcPts val="0"/>
                        </a:spcBef>
                        <a:spcAft>
                          <a:spcPts val="0"/>
                        </a:spcAft>
                        <a:buClrTx/>
                        <a:buSzTx/>
                        <a:buFontTx/>
                        <a:buNone/>
                        <a:tabLst/>
                      </a:pPr>
                      <a:r>
                        <a:rPr lang="en-US" sz="3800" b="0" i="0" u="none" strike="noStrike" cap="none" spc="0" baseline="0" dirty="0">
                          <a:solidFill>
                            <a:schemeClr val="bg1"/>
                          </a:solidFill>
                          <a:uFillTx/>
                          <a:latin typeface="IBM Plex Sans" panose="020B0503050203000203" pitchFamily="34" charset="0"/>
                          <a:ea typeface="+mn-ea"/>
                          <a:cs typeface="+mn-cs"/>
                          <a:sym typeface="Helvetica Neue"/>
                        </a:rPr>
                        <a:t>Breaking into an email account</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584200" rtl="0" latinLnBrk="0">
                        <a:lnSpc>
                          <a:spcPct val="100000"/>
                        </a:lnSpc>
                        <a:spcBef>
                          <a:spcPts val="0"/>
                        </a:spcBef>
                        <a:spcAft>
                          <a:spcPts val="0"/>
                        </a:spcAft>
                        <a:buClrTx/>
                        <a:buSzTx/>
                        <a:buFontTx/>
                        <a:buNone/>
                        <a:tabLst/>
                      </a:pPr>
                      <a:r>
                        <a:rPr lang="en-US" sz="3800" b="1" i="0" u="none" strike="noStrike" cap="none" spc="0" baseline="0" dirty="0">
                          <a:solidFill>
                            <a:schemeClr val="bg1"/>
                          </a:solidFill>
                          <a:uFillTx/>
                          <a:latin typeface="IBM Plex Sans" panose="020B0503050203000203" pitchFamily="34" charset="0"/>
                          <a:ea typeface="+mn-ea"/>
                          <a:cs typeface="+mn-cs"/>
                          <a:sym typeface="Helvetica Neue"/>
                        </a:rPr>
                        <a:t>$90</a:t>
                      </a:r>
                    </a:p>
                  </a:txBody>
                  <a:tcPr marL="243840" marR="48768" marT="48768" marB="4876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808568">
                <a:tc>
                  <a:txBody>
                    <a:bodyPr/>
                    <a:lstStyle/>
                    <a:p>
                      <a:pPr algn="l"/>
                      <a:r>
                        <a:rPr lang="en-US" sz="3800" b="0" dirty="0">
                          <a:solidFill>
                            <a:schemeClr val="bg1"/>
                          </a:solidFill>
                          <a:latin typeface="IBM Plex Sans" panose="020B0503050203000203" pitchFamily="34" charset="0"/>
                        </a:rPr>
                        <a:t>Control of a website</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26000"/>
                      </a:schemeClr>
                    </a:solidFill>
                  </a:tcPr>
                </a:tc>
                <a:tc>
                  <a:txBody>
                    <a:bodyPr/>
                    <a:lstStyle/>
                    <a:p>
                      <a:pPr algn="ctr"/>
                      <a:r>
                        <a:rPr lang="en-US" sz="3800" b="1" dirty="0">
                          <a:solidFill>
                            <a:schemeClr val="bg1"/>
                          </a:solidFill>
                          <a:latin typeface="IBM Plex Sans" panose="020B0503050203000203" pitchFamily="34" charset="0"/>
                        </a:rPr>
                        <a:t>$394</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solidFill>
                      <a:schemeClr val="bg1">
                        <a:alpha val="26000"/>
                      </a:schemeClr>
                    </a:solidFill>
                  </a:tcPr>
                </a:tc>
                <a:extLst>
                  <a:ext uri="{0D108BD9-81ED-4DB2-BD59-A6C34878D82A}">
                    <a16:rowId xmlns:a16="http://schemas.microsoft.com/office/drawing/2014/main" val="10005"/>
                  </a:ext>
                </a:extLst>
              </a:tr>
              <a:tr h="808568">
                <a:tc>
                  <a:txBody>
                    <a:bodyPr/>
                    <a:lstStyle/>
                    <a:p>
                      <a:pPr algn="l"/>
                      <a:r>
                        <a:rPr lang="en-US" sz="3800" b="0" dirty="0">
                          <a:solidFill>
                            <a:schemeClr val="bg1"/>
                          </a:solidFill>
                          <a:latin typeface="IBM Plex Sans" panose="020B0503050203000203" pitchFamily="34" charset="0"/>
                        </a:rPr>
                        <a:t>Hacking social media account</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800" b="1" dirty="0">
                          <a:solidFill>
                            <a:schemeClr val="bg1"/>
                          </a:solidFill>
                          <a:latin typeface="IBM Plex Sans" panose="020B0503050203000203" pitchFamily="34" charset="0"/>
                        </a:rPr>
                        <a:t>$230</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5633852"/>
                  </a:ext>
                </a:extLst>
              </a:tr>
              <a:tr h="808568">
                <a:tc>
                  <a:txBody>
                    <a:bodyPr/>
                    <a:lstStyle/>
                    <a:p>
                      <a:pPr algn="l"/>
                      <a:r>
                        <a:rPr lang="en-US" sz="3800" b="0" dirty="0">
                          <a:solidFill>
                            <a:schemeClr val="bg1"/>
                          </a:solidFill>
                          <a:latin typeface="IBM Plex Sans" panose="020B0503050203000203" pitchFamily="34" charset="0"/>
                        </a:rPr>
                        <a:t>“Full package deal: access to company devices and accounts with the data you need”</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800" b="1" dirty="0">
                          <a:solidFill>
                            <a:schemeClr val="bg1"/>
                          </a:solidFill>
                          <a:latin typeface="IBM Plex Sans" panose="020B0503050203000203" pitchFamily="34" charset="0"/>
                        </a:rPr>
                        <a:t>$1,800</a:t>
                      </a:r>
                    </a:p>
                  </a:txBody>
                  <a:tcPr marL="243840" marR="48768" marT="48768" marB="48768" anchor="ctr">
                    <a:lnL w="12700" cmpd="sng">
                      <a:noFill/>
                    </a:lnL>
                    <a:lnR w="12700" cmpd="sng">
                      <a:noFill/>
                    </a:lnR>
                    <a:lnT w="12700" cmpd="sng">
                      <a:noFill/>
                    </a:lnT>
                    <a:lnB w="12700" cap="flat" cmpd="sng" algn="ctr">
                      <a:no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8870714"/>
                  </a:ext>
                </a:extLst>
              </a:tr>
            </a:tbl>
          </a:graphicData>
        </a:graphic>
      </p:graphicFrame>
      <p:sp>
        <p:nvSpPr>
          <p:cNvPr id="3" name="TextBox 2">
            <a:extLst>
              <a:ext uri="{FF2B5EF4-FFF2-40B4-BE49-F238E27FC236}">
                <a16:creationId xmlns:a16="http://schemas.microsoft.com/office/drawing/2014/main" id="{2410E9F9-D011-9E4A-E1ED-C614EDACCB19}"/>
              </a:ext>
            </a:extLst>
          </p:cNvPr>
          <p:cNvSpPr txBox="1"/>
          <p:nvPr/>
        </p:nvSpPr>
        <p:spPr>
          <a:xfrm>
            <a:off x="12418942" y="11229440"/>
            <a:ext cx="11734272" cy="400110"/>
          </a:xfrm>
          <a:prstGeom prst="rect">
            <a:avLst/>
          </a:prstGeom>
          <a:noFill/>
        </p:spPr>
        <p:txBody>
          <a:bodyPr wrap="square" rtlCol="0">
            <a:spAutoFit/>
          </a:bodyPr>
          <a:lstStyle/>
          <a:p>
            <a:pPr algn="r"/>
            <a:r>
              <a:rPr lang="en-US" sz="2000" dirty="0">
                <a:solidFill>
                  <a:schemeClr val="bg1"/>
                </a:solidFill>
              </a:rPr>
              <a:t>Source: https://www.privacyaffairs.com/dark-web-price-index-2022/</a:t>
            </a:r>
          </a:p>
        </p:txBody>
      </p:sp>
    </p:spTree>
    <p:extLst>
      <p:ext uri="{BB962C8B-B14F-4D97-AF65-F5344CB8AC3E}">
        <p14:creationId xmlns:p14="http://schemas.microsoft.com/office/powerpoint/2010/main" val="4241915422"/>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0568f08-6d3d-45dd-a73f-448ed136e9f3">
      <Terms xmlns="http://schemas.microsoft.com/office/infopath/2007/PartnerControls"/>
    </lcf76f155ced4ddcb4097134ff3c332f>
    <TaxCatchAll xmlns="fddfcd6a-91bd-436e-90a8-f825f543551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4670AFDB14084B949AFEC3D8C8A802" ma:contentTypeVersion="15" ma:contentTypeDescription="Create a new document." ma:contentTypeScope="" ma:versionID="f1a884e004a21fafd0c70deaad0e0075">
  <xsd:schema xmlns:xsd="http://www.w3.org/2001/XMLSchema" xmlns:xs="http://www.w3.org/2001/XMLSchema" xmlns:p="http://schemas.microsoft.com/office/2006/metadata/properties" xmlns:ns2="e0568f08-6d3d-45dd-a73f-448ed136e9f3" xmlns:ns3="fddfcd6a-91bd-436e-90a8-f825f5435516" targetNamespace="http://schemas.microsoft.com/office/2006/metadata/properties" ma:root="true" ma:fieldsID="25d20ba12d035595959d151a84b2ca20" ns2:_="" ns3:_="">
    <xsd:import namespace="e0568f08-6d3d-45dd-a73f-448ed136e9f3"/>
    <xsd:import namespace="fddfcd6a-91bd-436e-90a8-f825f54355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68f08-6d3d-45dd-a73f-448ed136e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a174779-9f33-4c96-9c8a-d5811d7577b9"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ddfcd6a-91bd-436e-90a8-f825f543551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64632fb-4a2b-40c3-95a3-a1504f1ba9be}" ma:internalName="TaxCatchAll" ma:showField="CatchAllData" ma:web="fddfcd6a-91bd-436e-90a8-f825f5435516">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4EE4285-99A8-43D6-BC22-B33D239F2CC6}">
  <ds:schemaRefs>
    <ds:schemaRef ds:uri="http://schemas.microsoft.com/office/2006/metadata/properties"/>
    <ds:schemaRef ds:uri="http://schemas.microsoft.com/office/infopath/2007/PartnerControls"/>
    <ds:schemaRef ds:uri="e0568f08-6d3d-45dd-a73f-448ed136e9f3"/>
    <ds:schemaRef ds:uri="fddfcd6a-91bd-436e-90a8-f825f5435516"/>
  </ds:schemaRefs>
</ds:datastoreItem>
</file>

<file path=customXml/itemProps2.xml><?xml version="1.0" encoding="utf-8"?>
<ds:datastoreItem xmlns:ds="http://schemas.openxmlformats.org/officeDocument/2006/customXml" ds:itemID="{CB83576F-8FD9-46DA-B483-311777B4CE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68f08-6d3d-45dd-a73f-448ed136e9f3"/>
    <ds:schemaRef ds:uri="fddfcd6a-91bd-436e-90a8-f825f54355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ED6CDB-8942-4D02-A065-307F02D994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4386</TotalTime>
  <Words>4265</Words>
  <Application>Microsoft Office PowerPoint</Application>
  <PresentationFormat>Custom</PresentationFormat>
  <Paragraphs>420</Paragraphs>
  <Slides>43</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Helvetica Neue</vt:lpstr>
      <vt:lpstr>Helvetica Neue Medium</vt:lpstr>
      <vt:lpstr>IBM Plex Sans</vt:lpstr>
      <vt:lpstr>IBM Plex Sans ExtraLight</vt:lpstr>
      <vt:lpstr>IBM Plex Sans Light</vt:lpstr>
      <vt:lpstr>IBM Plex Serif</vt:lpstr>
      <vt:lpstr>Times New Roman</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Mercer</dc:creator>
  <cp:lastModifiedBy>Susan Rose</cp:lastModifiedBy>
  <cp:revision>3</cp:revision>
  <dcterms:modified xsi:type="dcterms:W3CDTF">2024-10-10T23:16:58Z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0x010100FA4670AFDB14084B949AFEC3D8C8A802</vt:lpwstr>
  </property>
  <property fmtid="{D5CDD505-2E9C-101B-9397-08002B2CF9AE}" pid="3" name="MediaServiceImageTags">
    <vt:lpwstr/>
  </property>
</Properties>
</file>